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70" r:id="rId8"/>
    <p:sldId id="271" r:id="rId9"/>
    <p:sldId id="272" r:id="rId10"/>
    <p:sldId id="273" r:id="rId11"/>
    <p:sldId id="274" r:id="rId12"/>
    <p:sldId id="262" r:id="rId13"/>
    <p:sldId id="263" r:id="rId14"/>
    <p:sldId id="264" r:id="rId15"/>
    <p:sldId id="265" r:id="rId16"/>
    <p:sldId id="275" r:id="rId17"/>
    <p:sldId id="266" r:id="rId18"/>
    <p:sldId id="267" r:id="rId19"/>
    <p:sldId id="268"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DBCADA98-3FC3-4EFC-8845-A8BE2778910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CADA98-3FC3-4EFC-8845-A8BE2778910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CADA98-3FC3-4EFC-8845-A8BE2778910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1EC6FA-AAFD-4C88-8FE0-50BBADDDCD79}"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DBCADA98-3FC3-4EFC-8845-A8BE27789109}"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1EC6FA-AAFD-4C88-8FE0-50BBADDDCD79}" type="datetimeFigureOut">
              <a:rPr lang="id-ID" smtClean="0"/>
              <a:pPr/>
              <a:t>02/10/2017</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CADA98-3FC3-4EFC-8845-A8BE27789109}"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r>
              <a:rPr lang="id-ID" dirty="0" smtClean="0"/>
              <a:t>UJI KOLMOGOROV SMIRNOV</a:t>
            </a:r>
            <a:br>
              <a:rPr lang="id-ID" dirty="0" smtClean="0"/>
            </a:br>
            <a:endParaRPr lang="id-ID" dirty="0"/>
          </a:p>
        </p:txBody>
      </p:sp>
      <p:sp>
        <p:nvSpPr>
          <p:cNvPr id="3" name="Subtitle 2"/>
          <p:cNvSpPr>
            <a:spLocks noGrp="1"/>
          </p:cNvSpPr>
          <p:nvPr>
            <p:ph type="subTitle" idx="1"/>
          </p:nvPr>
        </p:nvSpPr>
        <p:spPr/>
        <p:txBody>
          <a:bodyPr/>
          <a:lstStyle/>
          <a:p>
            <a:r>
              <a:rPr lang="id-ID" dirty="0" smtClean="0"/>
              <a:t>OLEH :</a:t>
            </a:r>
          </a:p>
          <a:p>
            <a:r>
              <a:rPr lang="id-ID" dirty="0" smtClean="0"/>
              <a:t>MOH. AMIN</a:t>
            </a: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Perhitungan</a:t>
            </a: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p:txBody>
          <a:bodyPr/>
          <a:lstStyle/>
          <a:p>
            <a:r>
              <a:rPr lang="fi-FI" dirty="0"/>
              <a:t>Ternyata D &lt; D</a:t>
            </a:r>
            <a:r>
              <a:rPr lang="en-US" baseline="-25000" dirty="0">
                <a:sym typeface="Symbol"/>
              </a:rPr>
              <a:t></a:t>
            </a:r>
            <a:r>
              <a:rPr lang="fi-FI" dirty="0"/>
              <a:t> berarti gagal tolak Ho sehingga dapat disimpulkan bahwa kumpulan data tersebut berasal dari distribusi normal.</a:t>
            </a:r>
            <a:endParaRPr lang="en-US" dirty="0"/>
          </a:p>
          <a:p>
            <a:endParaRPr lang="en-US" dirty="0"/>
          </a:p>
        </p:txBody>
      </p:sp>
    </p:spTree>
    <p:extLst>
      <p:ext uri="{BB962C8B-B14F-4D97-AF65-F5344CB8AC3E}">
        <p14:creationId xmlns:p14="http://schemas.microsoft.com/office/powerpoint/2010/main" xmlns="" val="855868827"/>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normAutofit lnSpcReduction="10000"/>
          </a:bodyPr>
          <a:lstStyle/>
          <a:p>
            <a:r>
              <a:rPr lang="en-US" dirty="0" err="1"/>
              <a:t>uji</a:t>
            </a:r>
            <a:r>
              <a:rPr lang="en-US" dirty="0"/>
              <a:t> Kolmogorov Smirnov </a:t>
            </a:r>
            <a:r>
              <a:rPr lang="en-US" dirty="0" err="1"/>
              <a:t>adalah</a:t>
            </a:r>
            <a:r>
              <a:rPr lang="en-US" dirty="0"/>
              <a:t> </a:t>
            </a:r>
            <a:r>
              <a:rPr lang="en-US" dirty="0" err="1"/>
              <a:t>uji</a:t>
            </a:r>
            <a:r>
              <a:rPr lang="en-US" dirty="0"/>
              <a:t> </a:t>
            </a:r>
            <a:r>
              <a:rPr lang="en-US" dirty="0" err="1"/>
              <a:t>beda</a:t>
            </a:r>
            <a:r>
              <a:rPr lang="en-US" dirty="0"/>
              <a:t> </a:t>
            </a:r>
            <a:r>
              <a:rPr lang="en-US" dirty="0" err="1"/>
              <a:t>antara</a:t>
            </a:r>
            <a:r>
              <a:rPr lang="en-US" dirty="0"/>
              <a:t> data yang </a:t>
            </a:r>
            <a:r>
              <a:rPr lang="en-US" dirty="0" err="1"/>
              <a:t>diuji</a:t>
            </a:r>
            <a:r>
              <a:rPr lang="en-US" dirty="0"/>
              <a:t> </a:t>
            </a:r>
            <a:r>
              <a:rPr lang="en-US" dirty="0" err="1"/>
              <a:t>normalitasnya</a:t>
            </a:r>
            <a:r>
              <a:rPr lang="en-US" dirty="0"/>
              <a:t> </a:t>
            </a:r>
            <a:r>
              <a:rPr lang="en-US" dirty="0" err="1"/>
              <a:t>dengan</a:t>
            </a:r>
            <a:r>
              <a:rPr lang="en-US" dirty="0"/>
              <a:t> data normal </a:t>
            </a:r>
            <a:r>
              <a:rPr lang="en-US" dirty="0" err="1"/>
              <a:t>baku</a:t>
            </a:r>
            <a:r>
              <a:rPr lang="en-US" dirty="0" smtClean="0"/>
              <a:t>. </a:t>
            </a:r>
            <a:r>
              <a:rPr lang="en-US" dirty="0" err="1" smtClean="0"/>
              <a:t>Uji</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populasi</a:t>
            </a:r>
            <a:r>
              <a:rPr lang="en-US" dirty="0" smtClean="0"/>
              <a:t> </a:t>
            </a:r>
            <a:r>
              <a:rPr lang="en-US" dirty="0" err="1" smtClean="0"/>
              <a:t>besar</a:t>
            </a:r>
            <a:r>
              <a:rPr lang="en-US" dirty="0" smtClean="0"/>
              <a:t> </a:t>
            </a:r>
            <a:r>
              <a:rPr lang="en-US" dirty="0" err="1" smtClean="0"/>
              <a:t>maupun</a:t>
            </a:r>
            <a:r>
              <a:rPr lang="en-US" dirty="0" smtClean="0"/>
              <a:t> </a:t>
            </a:r>
            <a:r>
              <a:rPr lang="en-US" dirty="0" err="1" smtClean="0"/>
              <a:t>kecil</a:t>
            </a:r>
            <a:endParaRPr lang="en-US" dirty="0" smtClean="0"/>
          </a:p>
          <a:p>
            <a:r>
              <a:rPr lang="en-US" dirty="0" err="1" smtClean="0"/>
              <a:t>Jika</a:t>
            </a:r>
            <a:r>
              <a:rPr lang="en-US" dirty="0" smtClean="0"/>
              <a:t> </a:t>
            </a:r>
            <a:r>
              <a:rPr lang="en-US" dirty="0" err="1" smtClean="0"/>
              <a:t>dibandingkan</a:t>
            </a:r>
            <a:r>
              <a:rPr lang="en-US" dirty="0" smtClean="0"/>
              <a:t> </a:t>
            </a:r>
            <a:r>
              <a:rPr lang="en-US" dirty="0" err="1" smtClean="0"/>
              <a:t>dengan</a:t>
            </a:r>
            <a:r>
              <a:rPr lang="en-US" dirty="0" smtClean="0"/>
              <a:t> chi-square, Kolmogorov </a:t>
            </a:r>
            <a:r>
              <a:rPr lang="en-US" dirty="0" err="1" smtClean="0"/>
              <a:t>smirnov</a:t>
            </a:r>
            <a:r>
              <a:rPr lang="en-US" dirty="0" smtClean="0"/>
              <a:t> </a:t>
            </a:r>
            <a:r>
              <a:rPr lang="en-US" dirty="0" err="1" smtClean="0"/>
              <a:t>lebih</a:t>
            </a:r>
            <a:r>
              <a:rPr lang="en-US" dirty="0" smtClean="0"/>
              <a:t> </a:t>
            </a:r>
            <a:r>
              <a:rPr lang="en-US" dirty="0" err="1" smtClean="0"/>
              <a:t>baik</a:t>
            </a:r>
            <a:endParaRPr lang="en-US" dirty="0" smtClean="0"/>
          </a:p>
          <a:p>
            <a:r>
              <a:rPr lang="en-US" dirty="0" err="1" smtClean="0"/>
              <a:t>Jadi</a:t>
            </a:r>
            <a:r>
              <a:rPr lang="en-US" dirty="0" smtClean="0"/>
              <a:t>  </a:t>
            </a:r>
            <a:r>
              <a:rPr lang="en-US" dirty="0" err="1"/>
              <a:t>kalau</a:t>
            </a:r>
            <a:r>
              <a:rPr lang="en-US" dirty="0"/>
              <a:t> </a:t>
            </a:r>
            <a:r>
              <a:rPr lang="en-US" dirty="0" err="1"/>
              <a:t>tidak</a:t>
            </a:r>
            <a:r>
              <a:rPr lang="en-US" dirty="0"/>
              <a:t> normal, </a:t>
            </a:r>
            <a:r>
              <a:rPr lang="en-US" dirty="0" err="1"/>
              <a:t>gunakan</a:t>
            </a:r>
            <a:r>
              <a:rPr lang="en-US" dirty="0"/>
              <a:t> plot </a:t>
            </a:r>
            <a:r>
              <a:rPr lang="en-US" dirty="0" err="1"/>
              <a:t>grafik</a:t>
            </a:r>
            <a:r>
              <a:rPr lang="en-US" dirty="0"/>
              <a:t> </a:t>
            </a:r>
            <a:r>
              <a:rPr lang="en-US" dirty="0" err="1"/>
              <a:t>untuk</a:t>
            </a:r>
            <a:r>
              <a:rPr lang="en-US" dirty="0"/>
              <a:t> </a:t>
            </a:r>
            <a:r>
              <a:rPr lang="en-US" dirty="0" err="1"/>
              <a:t>melihat</a:t>
            </a:r>
            <a:r>
              <a:rPr lang="en-US" dirty="0"/>
              <a:t> </a:t>
            </a:r>
            <a:r>
              <a:rPr lang="en-US" dirty="0" err="1"/>
              <a:t>menceng</a:t>
            </a:r>
            <a:r>
              <a:rPr lang="en-US" dirty="0"/>
              <a:t> </a:t>
            </a:r>
            <a:r>
              <a:rPr lang="en-US" dirty="0" err="1"/>
              <a:t>ke</a:t>
            </a:r>
            <a:r>
              <a:rPr lang="en-US" dirty="0"/>
              <a:t> </a:t>
            </a:r>
            <a:r>
              <a:rPr lang="en-US" dirty="0" err="1"/>
              <a:t>kanan</a:t>
            </a:r>
            <a:r>
              <a:rPr lang="en-US" dirty="0"/>
              <a:t> </a:t>
            </a:r>
            <a:r>
              <a:rPr lang="en-US" dirty="0" err="1"/>
              <a:t>atau</a:t>
            </a:r>
            <a:r>
              <a:rPr lang="en-US" dirty="0"/>
              <a:t> </a:t>
            </a:r>
            <a:r>
              <a:rPr lang="en-US" dirty="0" err="1"/>
              <a:t>ke</a:t>
            </a:r>
            <a:r>
              <a:rPr lang="en-US" dirty="0"/>
              <a:t> </a:t>
            </a:r>
            <a:r>
              <a:rPr lang="en-US" dirty="0" err="1"/>
              <a:t>kiri</a:t>
            </a:r>
            <a:r>
              <a:rPr lang="en-US" dirty="0"/>
              <a:t>, </a:t>
            </a:r>
            <a:r>
              <a:rPr lang="en-US" dirty="0" err="1"/>
              <a:t>atau</a:t>
            </a:r>
            <a:r>
              <a:rPr lang="en-US" dirty="0"/>
              <a:t> </a:t>
            </a:r>
            <a:r>
              <a:rPr lang="en-US" dirty="0" err="1"/>
              <a:t>menggunakan</a:t>
            </a:r>
            <a:r>
              <a:rPr lang="en-US" dirty="0"/>
              <a:t> </a:t>
            </a:r>
            <a:r>
              <a:rPr lang="en-US" dirty="0" err="1"/>
              <a:t>Skewness</a:t>
            </a:r>
            <a:r>
              <a:rPr lang="en-US" dirty="0"/>
              <a:t> </a:t>
            </a:r>
            <a:r>
              <a:rPr lang="en-US" dirty="0" err="1"/>
              <a:t>dan</a:t>
            </a:r>
            <a:r>
              <a:rPr lang="en-US" dirty="0"/>
              <a:t> Kurtosis </a:t>
            </a:r>
            <a:r>
              <a:rPr lang="en-US" dirty="0" err="1"/>
              <a:t>sehingga</a:t>
            </a:r>
            <a:r>
              <a:rPr lang="en-US" dirty="0"/>
              <a:t> </a:t>
            </a:r>
            <a:r>
              <a:rPr lang="en-US" dirty="0" err="1"/>
              <a:t>dapat</a:t>
            </a:r>
            <a:r>
              <a:rPr lang="en-US" dirty="0"/>
              <a:t> </a:t>
            </a:r>
            <a:r>
              <a:rPr lang="en-US" dirty="0" err="1"/>
              <a:t>ditentukan</a:t>
            </a:r>
            <a:r>
              <a:rPr lang="en-US" dirty="0"/>
              <a:t> </a:t>
            </a:r>
            <a:r>
              <a:rPr lang="en-US" dirty="0" err="1"/>
              <a:t>transformasi</a:t>
            </a:r>
            <a:r>
              <a:rPr lang="en-US" dirty="0"/>
              <a:t> </a:t>
            </a:r>
            <a:r>
              <a:rPr lang="en-US" dirty="0" err="1"/>
              <a:t>seperti</a:t>
            </a:r>
            <a:r>
              <a:rPr lang="en-US" dirty="0"/>
              <a:t> </a:t>
            </a:r>
            <a:r>
              <a:rPr lang="en-US" dirty="0" err="1"/>
              <a:t>apa</a:t>
            </a:r>
            <a:r>
              <a:rPr lang="en-US" dirty="0"/>
              <a:t> yang paling </a:t>
            </a:r>
            <a:r>
              <a:rPr lang="en-US" dirty="0" err="1"/>
              <a:t>tepat</a:t>
            </a:r>
            <a:r>
              <a:rPr lang="en-US" dirty="0"/>
              <a:t> </a:t>
            </a:r>
            <a:r>
              <a:rPr lang="en-US" dirty="0" err="1"/>
              <a:t>dipergunakan</a:t>
            </a:r>
            <a:r>
              <a:rPr lang="en-US" dirty="0"/>
              <a:t>. </a:t>
            </a:r>
          </a:p>
          <a:p>
            <a:endParaRPr lang="en-US" dirty="0"/>
          </a:p>
        </p:txBody>
      </p:sp>
    </p:spTree>
    <p:extLst>
      <p:ext uri="{BB962C8B-B14F-4D97-AF65-F5344CB8AC3E}">
        <p14:creationId xmlns:p14="http://schemas.microsoft.com/office/powerpoint/2010/main" xmlns="" val="109513892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92500" lnSpcReduction="10000"/>
          </a:bodyPr>
          <a:lstStyle/>
          <a:p>
            <a:pPr algn="just"/>
            <a:r>
              <a:rPr lang="id-ID" dirty="0" smtClean="0"/>
              <a:t>Uji K-S juga bisa digunakan untuk menguji apakah dua sampel random independen berasal dari populasi – populasi yang identik / sama. Hipotesis nihil yang akan diuji adalah bahwa dua sampel independen diambil dari populasi – populasi yang identik.</a:t>
            </a:r>
          </a:p>
          <a:p>
            <a:pPr algn="just"/>
            <a:r>
              <a:rPr lang="id-ID" dirty="0" smtClean="0"/>
              <a:t>Prinsip dari uji K-S dua sampel ini adalah sangat sederhana, yakni jika hipotesis nihil yang mengatakan bahwa dua sampel independen diambil dari populasi – populasi yang identik itu benar , maka dapat diharapkan bahwa distribusi frekuensi kumulatif dari dua sampel tersebut akan cenderung sama.</a:t>
            </a:r>
          </a:p>
          <a:p>
            <a:pPr algn="just"/>
            <a:r>
              <a:rPr lang="id-ID" dirty="0" smtClean="0"/>
              <a:t>Uji K-S dua sampel ini didasarkan pada nilai selisih maksimum (D maks) dari dua DF kumulatifnya. </a:t>
            </a:r>
          </a:p>
          <a:p>
            <a:pPr algn="just"/>
            <a:r>
              <a:rPr lang="id-ID" dirty="0" smtClean="0"/>
              <a:t>Apabila selisih maksimum ini lebih besar dari pada nilai selisih yang diharapkan ini berarti bahwa kesenjangan antara dua distribusi tersebut cukup besar sehingga hipotesis nihil ditolak.  </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pPr algn="just"/>
            <a:r>
              <a:rPr lang="id-ID" dirty="0" smtClean="0"/>
              <a:t>Contoh :</a:t>
            </a:r>
          </a:p>
          <a:p>
            <a:pPr algn="just">
              <a:buNone/>
            </a:pPr>
            <a:r>
              <a:rPr lang="id-ID" dirty="0" smtClean="0"/>
              <a:t>	Dari sampel random sebanyak 510 laki – laki anggota masyarakat tertentu dibedakan dalam 6 kelompok berdasarkan klas sosialnya dan diteliti tentang aspirasi mobilitasnya yang dibedakan dalam tingkatan rendah dan tinggi. Datanya ditunjukkan sbb :</a:t>
            </a:r>
          </a:p>
          <a:p>
            <a:pPr algn="just">
              <a:buNone/>
            </a:pP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01080" cy="6143668"/>
          </a:xfrm>
        </p:spPr>
        <p:txBody>
          <a:bodyPr/>
          <a:lstStyle/>
          <a:p>
            <a:pPr>
              <a:buNone/>
            </a:pPr>
            <a:endParaRPr lang="id-ID" dirty="0" smtClean="0"/>
          </a:p>
          <a:p>
            <a:endParaRPr lang="id-ID" dirty="0"/>
          </a:p>
        </p:txBody>
      </p:sp>
      <p:graphicFrame>
        <p:nvGraphicFramePr>
          <p:cNvPr id="9" name="Table 8"/>
          <p:cNvGraphicFramePr>
            <a:graphicFrameLocks noGrp="1"/>
          </p:cNvGraphicFramePr>
          <p:nvPr/>
        </p:nvGraphicFramePr>
        <p:xfrm>
          <a:off x="428595" y="428600"/>
          <a:ext cx="8429685" cy="6143670"/>
        </p:xfrm>
        <a:graphic>
          <a:graphicData uri="http://schemas.openxmlformats.org/drawingml/2006/table">
            <a:tbl>
              <a:tblPr firstRow="1" bandRow="1">
                <a:tableStyleId>{5C22544A-7EE6-4342-B048-85BDC9FD1C3A}</a:tableStyleId>
              </a:tblPr>
              <a:tblGrid>
                <a:gridCol w="2809895"/>
                <a:gridCol w="2809895"/>
                <a:gridCol w="2809895"/>
              </a:tblGrid>
              <a:tr h="682630">
                <a:tc rowSpan="2">
                  <a:txBody>
                    <a:bodyPr/>
                    <a:lstStyle/>
                    <a:p>
                      <a:pPr algn="ctr"/>
                      <a:r>
                        <a:rPr lang="id-ID" sz="2400" dirty="0" smtClean="0"/>
                        <a:t>Klas  Sosial</a:t>
                      </a:r>
                      <a:endParaRPr lang="id-ID" sz="2400" dirty="0"/>
                    </a:p>
                  </a:txBody>
                  <a:tcPr anchor="ctr">
                    <a:solidFill>
                      <a:schemeClr val="tx1"/>
                    </a:solidFill>
                  </a:tcPr>
                </a:tc>
                <a:tc gridSpan="2">
                  <a:txBody>
                    <a:bodyPr/>
                    <a:lstStyle/>
                    <a:p>
                      <a:pPr algn="ctr"/>
                      <a:r>
                        <a:rPr lang="id-ID" sz="2400" dirty="0" smtClean="0"/>
                        <a:t>Aspirasi Mobilitas</a:t>
                      </a:r>
                      <a:endParaRPr lang="id-ID" sz="2400" dirty="0"/>
                    </a:p>
                  </a:txBody>
                  <a:tcPr anchor="ctr">
                    <a:solidFill>
                      <a:schemeClr val="tx1"/>
                    </a:solidFill>
                  </a:tcPr>
                </a:tc>
                <a:tc hMerge="1">
                  <a:txBody>
                    <a:bodyPr/>
                    <a:lstStyle/>
                    <a:p>
                      <a:endParaRPr lang="id-ID" sz="2400" dirty="0"/>
                    </a:p>
                  </a:txBody>
                  <a:tcPr>
                    <a:solidFill>
                      <a:schemeClr val="tx1"/>
                    </a:solidFill>
                  </a:tcPr>
                </a:tc>
              </a:tr>
              <a:tr h="682630">
                <a:tc vMerge="1">
                  <a:txBody>
                    <a:bodyPr/>
                    <a:lstStyle/>
                    <a:p>
                      <a:endParaRPr lang="id-ID" dirty="0"/>
                    </a:p>
                  </a:txBody>
                  <a:tcPr/>
                </a:tc>
                <a:tc>
                  <a:txBody>
                    <a:bodyPr/>
                    <a:lstStyle/>
                    <a:p>
                      <a:pPr algn="ctr"/>
                      <a:r>
                        <a:rPr lang="id-ID" sz="2400" dirty="0" smtClean="0">
                          <a:solidFill>
                            <a:schemeClr val="bg1"/>
                          </a:solidFill>
                        </a:rPr>
                        <a:t>Rendah</a:t>
                      </a:r>
                      <a:endParaRPr lang="id-ID" sz="2400" dirty="0">
                        <a:solidFill>
                          <a:schemeClr val="bg1"/>
                        </a:solidFill>
                      </a:endParaRPr>
                    </a:p>
                  </a:txBody>
                  <a:tcPr anchor="ctr">
                    <a:solidFill>
                      <a:schemeClr val="tx1"/>
                    </a:solidFill>
                  </a:tcPr>
                </a:tc>
                <a:tc>
                  <a:txBody>
                    <a:bodyPr/>
                    <a:lstStyle/>
                    <a:p>
                      <a:pPr algn="ctr"/>
                      <a:r>
                        <a:rPr lang="id-ID" sz="2400" dirty="0" smtClean="0">
                          <a:solidFill>
                            <a:schemeClr val="bg1"/>
                          </a:solidFill>
                        </a:rPr>
                        <a:t>Tinggi</a:t>
                      </a:r>
                      <a:endParaRPr lang="id-ID" sz="2400" dirty="0">
                        <a:solidFill>
                          <a:schemeClr val="bg1"/>
                        </a:solidFill>
                      </a:endParaRPr>
                    </a:p>
                  </a:txBody>
                  <a:tcPr anchor="ctr">
                    <a:solidFill>
                      <a:schemeClr val="tx1"/>
                    </a:solidFill>
                  </a:tcPr>
                </a:tc>
              </a:tr>
              <a:tr h="682630">
                <a:tc>
                  <a:txBody>
                    <a:bodyPr/>
                    <a:lstStyle/>
                    <a:p>
                      <a:pPr algn="ctr"/>
                      <a:r>
                        <a:rPr lang="id-ID" sz="2400" dirty="0" smtClean="0"/>
                        <a:t>Bawah – bawah</a:t>
                      </a:r>
                      <a:endParaRPr lang="id-ID" sz="2400" dirty="0"/>
                    </a:p>
                  </a:txBody>
                  <a:tcPr anchor="ctr"/>
                </a:tc>
                <a:tc>
                  <a:txBody>
                    <a:bodyPr/>
                    <a:lstStyle/>
                    <a:p>
                      <a:pPr algn="ctr"/>
                      <a:r>
                        <a:rPr lang="id-ID" sz="2400" dirty="0" smtClean="0"/>
                        <a:t>58</a:t>
                      </a:r>
                      <a:endParaRPr lang="id-ID" sz="2400" dirty="0"/>
                    </a:p>
                  </a:txBody>
                  <a:tcPr anchor="ctr"/>
                </a:tc>
                <a:tc>
                  <a:txBody>
                    <a:bodyPr/>
                    <a:lstStyle/>
                    <a:p>
                      <a:pPr algn="ctr"/>
                      <a:r>
                        <a:rPr lang="id-ID" sz="2400" dirty="0" smtClean="0"/>
                        <a:t>31</a:t>
                      </a:r>
                      <a:endParaRPr lang="id-ID" sz="2400" dirty="0"/>
                    </a:p>
                  </a:txBody>
                  <a:tcPr anchor="ctr"/>
                </a:tc>
              </a:tr>
              <a:tr h="682630">
                <a:tc>
                  <a:txBody>
                    <a:bodyPr/>
                    <a:lstStyle/>
                    <a:p>
                      <a:pPr algn="ctr"/>
                      <a:r>
                        <a:rPr lang="id-ID" sz="2400" dirty="0" smtClean="0"/>
                        <a:t>Atas – Bawah</a:t>
                      </a:r>
                      <a:endParaRPr lang="id-ID" sz="2400" dirty="0"/>
                    </a:p>
                  </a:txBody>
                  <a:tcPr anchor="ctr"/>
                </a:tc>
                <a:tc>
                  <a:txBody>
                    <a:bodyPr/>
                    <a:lstStyle/>
                    <a:p>
                      <a:pPr algn="ctr"/>
                      <a:r>
                        <a:rPr lang="id-ID" sz="2400" dirty="0" smtClean="0"/>
                        <a:t>51</a:t>
                      </a:r>
                      <a:endParaRPr lang="id-ID" sz="2400" dirty="0"/>
                    </a:p>
                  </a:txBody>
                  <a:tcPr anchor="ctr"/>
                </a:tc>
                <a:tc>
                  <a:txBody>
                    <a:bodyPr/>
                    <a:lstStyle/>
                    <a:p>
                      <a:pPr algn="ctr"/>
                      <a:r>
                        <a:rPr lang="id-ID" sz="2400" dirty="0" smtClean="0"/>
                        <a:t>46</a:t>
                      </a:r>
                      <a:endParaRPr lang="id-ID" sz="2400" dirty="0"/>
                    </a:p>
                  </a:txBody>
                  <a:tcPr anchor="ctr"/>
                </a:tc>
              </a:tr>
              <a:tr h="682630">
                <a:tc>
                  <a:txBody>
                    <a:bodyPr/>
                    <a:lstStyle/>
                    <a:p>
                      <a:pPr algn="ctr"/>
                      <a:r>
                        <a:rPr lang="id-ID" sz="2400" dirty="0" smtClean="0"/>
                        <a:t>Bawah – Menengah</a:t>
                      </a:r>
                      <a:endParaRPr lang="id-ID" sz="2400" dirty="0"/>
                    </a:p>
                  </a:txBody>
                  <a:tcPr anchor="ctr"/>
                </a:tc>
                <a:tc>
                  <a:txBody>
                    <a:bodyPr/>
                    <a:lstStyle/>
                    <a:p>
                      <a:pPr algn="ctr"/>
                      <a:r>
                        <a:rPr lang="id-ID" sz="2400" dirty="0" smtClean="0"/>
                        <a:t>47</a:t>
                      </a:r>
                      <a:endParaRPr lang="id-ID" sz="2400" dirty="0"/>
                    </a:p>
                  </a:txBody>
                  <a:tcPr anchor="ctr"/>
                </a:tc>
                <a:tc>
                  <a:txBody>
                    <a:bodyPr/>
                    <a:lstStyle/>
                    <a:p>
                      <a:pPr algn="ctr"/>
                      <a:r>
                        <a:rPr lang="id-ID" sz="2400" dirty="0" smtClean="0"/>
                        <a:t>53</a:t>
                      </a:r>
                      <a:endParaRPr lang="id-ID" sz="2400" dirty="0"/>
                    </a:p>
                  </a:txBody>
                  <a:tcPr anchor="ctr"/>
                </a:tc>
              </a:tr>
              <a:tr h="682630">
                <a:tc>
                  <a:txBody>
                    <a:bodyPr/>
                    <a:lstStyle/>
                    <a:p>
                      <a:pPr algn="ctr"/>
                      <a:r>
                        <a:rPr lang="id-ID" sz="2400" dirty="0" smtClean="0"/>
                        <a:t>Atas – Menengah</a:t>
                      </a:r>
                      <a:endParaRPr lang="id-ID" sz="2400" dirty="0"/>
                    </a:p>
                  </a:txBody>
                  <a:tcPr anchor="ctr"/>
                </a:tc>
                <a:tc>
                  <a:txBody>
                    <a:bodyPr/>
                    <a:lstStyle/>
                    <a:p>
                      <a:pPr algn="ctr"/>
                      <a:r>
                        <a:rPr lang="id-ID" sz="2400" dirty="0" smtClean="0"/>
                        <a:t>44</a:t>
                      </a:r>
                      <a:endParaRPr lang="id-ID" sz="2400" dirty="0"/>
                    </a:p>
                  </a:txBody>
                  <a:tcPr anchor="ctr"/>
                </a:tc>
                <a:tc>
                  <a:txBody>
                    <a:bodyPr/>
                    <a:lstStyle/>
                    <a:p>
                      <a:pPr algn="ctr"/>
                      <a:r>
                        <a:rPr lang="id-ID" sz="2400" dirty="0" smtClean="0"/>
                        <a:t>73</a:t>
                      </a:r>
                      <a:endParaRPr lang="id-ID" sz="2400" dirty="0"/>
                    </a:p>
                  </a:txBody>
                  <a:tcPr anchor="ctr"/>
                </a:tc>
              </a:tr>
              <a:tr h="682630">
                <a:tc>
                  <a:txBody>
                    <a:bodyPr/>
                    <a:lstStyle/>
                    <a:p>
                      <a:pPr algn="ctr"/>
                      <a:r>
                        <a:rPr lang="id-ID" sz="2400" dirty="0" smtClean="0"/>
                        <a:t>Bawah – atas</a:t>
                      </a:r>
                      <a:endParaRPr lang="id-ID" sz="2400" dirty="0"/>
                    </a:p>
                  </a:txBody>
                  <a:tcPr anchor="ctr"/>
                </a:tc>
                <a:tc>
                  <a:txBody>
                    <a:bodyPr/>
                    <a:lstStyle/>
                    <a:p>
                      <a:pPr algn="ctr"/>
                      <a:r>
                        <a:rPr lang="id-ID" sz="2400" dirty="0" smtClean="0"/>
                        <a:t>22</a:t>
                      </a:r>
                      <a:endParaRPr lang="id-ID" sz="2400" dirty="0"/>
                    </a:p>
                  </a:txBody>
                  <a:tcPr anchor="ctr"/>
                </a:tc>
                <a:tc>
                  <a:txBody>
                    <a:bodyPr/>
                    <a:lstStyle/>
                    <a:p>
                      <a:pPr algn="ctr"/>
                      <a:r>
                        <a:rPr lang="id-ID" sz="2400" dirty="0" smtClean="0"/>
                        <a:t>51</a:t>
                      </a:r>
                      <a:endParaRPr lang="id-ID" sz="2400" dirty="0"/>
                    </a:p>
                  </a:txBody>
                  <a:tcPr anchor="ctr"/>
                </a:tc>
              </a:tr>
              <a:tr h="682630">
                <a:tc>
                  <a:txBody>
                    <a:bodyPr/>
                    <a:lstStyle/>
                    <a:p>
                      <a:pPr algn="ctr"/>
                      <a:r>
                        <a:rPr lang="id-ID" sz="2400" dirty="0" smtClean="0"/>
                        <a:t>Atas - atas</a:t>
                      </a:r>
                      <a:endParaRPr lang="id-ID" sz="2400" dirty="0"/>
                    </a:p>
                  </a:txBody>
                  <a:tcPr anchor="ctr"/>
                </a:tc>
                <a:tc>
                  <a:txBody>
                    <a:bodyPr/>
                    <a:lstStyle/>
                    <a:p>
                      <a:pPr algn="ctr"/>
                      <a:r>
                        <a:rPr lang="id-ID" sz="2400" dirty="0" smtClean="0"/>
                        <a:t>14</a:t>
                      </a:r>
                      <a:endParaRPr lang="id-ID" sz="2400" dirty="0"/>
                    </a:p>
                  </a:txBody>
                  <a:tcPr anchor="ctr"/>
                </a:tc>
                <a:tc>
                  <a:txBody>
                    <a:bodyPr/>
                    <a:lstStyle/>
                    <a:p>
                      <a:pPr algn="ctr"/>
                      <a:r>
                        <a:rPr lang="id-ID" sz="2400" dirty="0" smtClean="0"/>
                        <a:t>20</a:t>
                      </a:r>
                      <a:endParaRPr lang="id-ID" sz="2400" dirty="0"/>
                    </a:p>
                  </a:txBody>
                  <a:tcPr anchor="ctr"/>
                </a:tc>
              </a:tr>
              <a:tr h="682630">
                <a:tc>
                  <a:txBody>
                    <a:bodyPr/>
                    <a:lstStyle/>
                    <a:p>
                      <a:pPr algn="ctr"/>
                      <a:endParaRPr lang="id-ID" sz="2400"/>
                    </a:p>
                  </a:txBody>
                  <a:tcPr anchor="ctr"/>
                </a:tc>
                <a:tc>
                  <a:txBody>
                    <a:bodyPr/>
                    <a:lstStyle/>
                    <a:p>
                      <a:pPr algn="ctr"/>
                      <a:r>
                        <a:rPr lang="id-ID" sz="2400" dirty="0" smtClean="0"/>
                        <a:t>236</a:t>
                      </a:r>
                      <a:endParaRPr lang="id-ID" sz="2400" dirty="0"/>
                    </a:p>
                  </a:txBody>
                  <a:tcPr anchor="ctr"/>
                </a:tc>
                <a:tc>
                  <a:txBody>
                    <a:bodyPr/>
                    <a:lstStyle/>
                    <a:p>
                      <a:pPr algn="ctr"/>
                      <a:r>
                        <a:rPr lang="id-ID" sz="2400" dirty="0" smtClean="0"/>
                        <a:t>274</a:t>
                      </a:r>
                      <a:endParaRPr lang="id-ID" sz="2400" dirty="0"/>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pPr algn="just"/>
            <a:r>
              <a:rPr lang="id-ID" dirty="0" smtClean="0"/>
              <a:t>Ujilah dengan alfa 0,01 (1%) bahwa anggota dengan aspirasi mobilitas tinggi cenderung berasal dari kelas sosial atas.</a:t>
            </a:r>
          </a:p>
          <a:p>
            <a:pPr algn="just">
              <a:buNone/>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6000" dirty="0" smtClean="0">
              <a:solidFill>
                <a:srgbClr val="FF0000"/>
              </a:solidFill>
              <a:latin typeface="Algerian" pitchFamily="82" charset="0"/>
            </a:endParaRPr>
          </a:p>
          <a:p>
            <a:pPr marL="0" indent="0" algn="ctr">
              <a:buNone/>
            </a:pPr>
            <a:r>
              <a:rPr lang="en-US" sz="6000" dirty="0" smtClean="0">
                <a:solidFill>
                  <a:srgbClr val="FF0000"/>
                </a:solidFill>
                <a:latin typeface="Algerian" pitchFamily="82" charset="0"/>
              </a:rPr>
              <a:t>TERIMA KASIH</a:t>
            </a:r>
            <a:endParaRPr lang="en-US" sz="6000" dirty="0">
              <a:solidFill>
                <a:srgbClr val="FF0000"/>
              </a:solidFill>
              <a:latin typeface="Algerian" pitchFamily="82" charset="0"/>
            </a:endParaRPr>
          </a:p>
        </p:txBody>
      </p:sp>
    </p:spTree>
    <p:extLst>
      <p:ext uri="{BB962C8B-B14F-4D97-AF65-F5344CB8AC3E}">
        <p14:creationId xmlns:p14="http://schemas.microsoft.com/office/powerpoint/2010/main" xmlns="" val="1132671544"/>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1" end="1"/>
                                            </p:txEl>
                                          </p:spTgt>
                                        </p:tgtEl>
                                        <p:attrNameLst>
                                          <p:attrName>r</p:attrName>
                                        </p:attrNameLst>
                                      </p:cBhvr>
                                    </p:animRot>
                                    <p:animRot by="-240000">
                                      <p:cBhvr>
                                        <p:cTn id="7" dur="200" fill="hold">
                                          <p:stCondLst>
                                            <p:cond delay="200"/>
                                          </p:stCondLst>
                                        </p:cTn>
                                        <p:tgtEl>
                                          <p:spTgt spid="3">
                                            <p:txEl>
                                              <p:pRg st="1" end="1"/>
                                            </p:txEl>
                                          </p:spTgt>
                                        </p:tgtEl>
                                        <p:attrNameLst>
                                          <p:attrName>r</p:attrName>
                                        </p:attrNameLst>
                                      </p:cBhvr>
                                    </p:animRot>
                                    <p:animRot by="240000">
                                      <p:cBhvr>
                                        <p:cTn id="8" dur="200" fill="hold">
                                          <p:stCondLst>
                                            <p:cond delay="400"/>
                                          </p:stCondLst>
                                        </p:cTn>
                                        <p:tgtEl>
                                          <p:spTgt spid="3">
                                            <p:txEl>
                                              <p:pRg st="1" end="1"/>
                                            </p:txEl>
                                          </p:spTgt>
                                        </p:tgtEl>
                                        <p:attrNameLst>
                                          <p:attrName>r</p:attrName>
                                        </p:attrNameLst>
                                      </p:cBhvr>
                                    </p:animRot>
                                    <p:animRot by="-240000">
                                      <p:cBhvr>
                                        <p:cTn id="9" dur="200" fill="hold">
                                          <p:stCondLst>
                                            <p:cond delay="600"/>
                                          </p:stCondLst>
                                        </p:cTn>
                                        <p:tgtEl>
                                          <p:spTgt spid="3">
                                            <p:txEl>
                                              <p:pRg st="1" end="1"/>
                                            </p:txEl>
                                          </p:spTgt>
                                        </p:tgtEl>
                                        <p:attrNameLst>
                                          <p:attrName>r</p:attrName>
                                        </p:attrNameLst>
                                      </p:cBhvr>
                                    </p:animRot>
                                    <p:animRot by="120000">
                                      <p:cBhvr>
                                        <p:cTn id="10"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500726"/>
          </a:xfrm>
        </p:spPr>
        <p:txBody>
          <a:bodyPr>
            <a:normAutofit/>
          </a:bodyPr>
          <a:lstStyle/>
          <a:p>
            <a:r>
              <a:rPr lang="id-ID" sz="1800" dirty="0" smtClean="0"/>
              <a:t>Latihan / tugas di kelas</a:t>
            </a:r>
          </a:p>
          <a:p>
            <a:pPr algn="just">
              <a:buNone/>
            </a:pPr>
            <a:r>
              <a:rPr lang="id-ID" sz="1800" dirty="0" smtClean="0"/>
              <a:t>	Hasil penelitian ttg tingkat pengetahuan direktur perusahaan kecil dan besar mengenai peraturan 2 pemerintah, manajemen modern, pos – pos laporan keuangan dsb. Hasilnya sbb :</a:t>
            </a:r>
            <a:endParaRPr lang="id-ID" sz="1800" dirty="0"/>
          </a:p>
        </p:txBody>
      </p:sp>
      <p:graphicFrame>
        <p:nvGraphicFramePr>
          <p:cNvPr id="5" name="Table 4"/>
          <p:cNvGraphicFramePr>
            <a:graphicFrameLocks noGrp="1"/>
          </p:cNvGraphicFramePr>
          <p:nvPr/>
        </p:nvGraphicFramePr>
        <p:xfrm>
          <a:off x="785786" y="1643050"/>
          <a:ext cx="6096000" cy="2966720"/>
        </p:xfrm>
        <a:graphic>
          <a:graphicData uri="http://schemas.openxmlformats.org/drawingml/2006/table">
            <a:tbl>
              <a:tblPr firstRow="1" bandRow="1">
                <a:tableStyleId>{5C22544A-7EE6-4342-B048-85BDC9FD1C3A}</a:tableStyleId>
              </a:tblPr>
              <a:tblGrid>
                <a:gridCol w="2032000"/>
                <a:gridCol w="2032000"/>
                <a:gridCol w="2032000"/>
              </a:tblGrid>
              <a:tr h="370840">
                <a:tc rowSpan="2">
                  <a:txBody>
                    <a:bodyPr/>
                    <a:lstStyle/>
                    <a:p>
                      <a:pPr algn="just"/>
                      <a:r>
                        <a:rPr lang="id-ID" dirty="0" smtClean="0"/>
                        <a:t>Tgkt pengetahuan</a:t>
                      </a:r>
                      <a:endParaRPr lang="id-ID" dirty="0"/>
                    </a:p>
                  </a:txBody>
                  <a:tcPr/>
                </a:tc>
                <a:tc gridSpan="2">
                  <a:txBody>
                    <a:bodyPr/>
                    <a:lstStyle/>
                    <a:p>
                      <a:pPr algn="ctr"/>
                      <a:r>
                        <a:rPr lang="id-ID" dirty="0" smtClean="0"/>
                        <a:t>perusahaan</a:t>
                      </a:r>
                      <a:endParaRPr lang="id-ID" dirty="0"/>
                    </a:p>
                  </a:txBody>
                  <a:tcPr/>
                </a:tc>
                <a:tc hMerge="1">
                  <a:txBody>
                    <a:bodyPr/>
                    <a:lstStyle/>
                    <a:p>
                      <a:endParaRPr lang="id-ID" dirty="0"/>
                    </a:p>
                  </a:txBody>
                  <a:tcPr/>
                </a:tc>
              </a:tr>
              <a:tr h="370840">
                <a:tc vMerge="1">
                  <a:txBody>
                    <a:bodyPr/>
                    <a:lstStyle/>
                    <a:p>
                      <a:endParaRPr lang="id-ID" dirty="0"/>
                    </a:p>
                  </a:txBody>
                  <a:tcPr/>
                </a:tc>
                <a:tc>
                  <a:txBody>
                    <a:bodyPr/>
                    <a:lstStyle/>
                    <a:p>
                      <a:pPr algn="ctr"/>
                      <a:r>
                        <a:rPr lang="id-ID" dirty="0" smtClean="0"/>
                        <a:t>besar</a:t>
                      </a:r>
                      <a:endParaRPr lang="id-ID" dirty="0"/>
                    </a:p>
                  </a:txBody>
                  <a:tcPr/>
                </a:tc>
                <a:tc>
                  <a:txBody>
                    <a:bodyPr/>
                    <a:lstStyle/>
                    <a:p>
                      <a:pPr algn="ctr"/>
                      <a:r>
                        <a:rPr lang="id-ID" dirty="0" smtClean="0"/>
                        <a:t>kecil</a:t>
                      </a:r>
                      <a:endParaRPr lang="id-ID" dirty="0"/>
                    </a:p>
                  </a:txBody>
                  <a:tcPr/>
                </a:tc>
              </a:tr>
              <a:tr h="370840">
                <a:tc>
                  <a:txBody>
                    <a:bodyPr/>
                    <a:lstStyle/>
                    <a:p>
                      <a:r>
                        <a:rPr lang="id-ID" dirty="0" smtClean="0"/>
                        <a:t>Sngt kurang</a:t>
                      </a:r>
                      <a:endParaRPr lang="id-ID" dirty="0"/>
                    </a:p>
                  </a:txBody>
                  <a:tcPr/>
                </a:tc>
                <a:tc>
                  <a:txBody>
                    <a:bodyPr/>
                    <a:lstStyle/>
                    <a:p>
                      <a:pPr algn="ctr"/>
                      <a:r>
                        <a:rPr lang="id-ID" dirty="0" smtClean="0"/>
                        <a:t>1</a:t>
                      </a:r>
                      <a:endParaRPr lang="id-ID" dirty="0"/>
                    </a:p>
                  </a:txBody>
                  <a:tcPr/>
                </a:tc>
                <a:tc>
                  <a:txBody>
                    <a:bodyPr/>
                    <a:lstStyle/>
                    <a:p>
                      <a:pPr algn="ctr"/>
                      <a:r>
                        <a:rPr lang="id-ID" dirty="0" smtClean="0"/>
                        <a:t>10</a:t>
                      </a:r>
                      <a:endParaRPr lang="id-ID" dirty="0"/>
                    </a:p>
                  </a:txBody>
                  <a:tcPr/>
                </a:tc>
              </a:tr>
              <a:tr h="370840">
                <a:tc>
                  <a:txBody>
                    <a:bodyPr/>
                    <a:lstStyle/>
                    <a:p>
                      <a:r>
                        <a:rPr lang="id-ID" dirty="0" smtClean="0"/>
                        <a:t>kurang</a:t>
                      </a:r>
                      <a:endParaRPr lang="id-ID" dirty="0"/>
                    </a:p>
                  </a:txBody>
                  <a:tcPr/>
                </a:tc>
                <a:tc>
                  <a:txBody>
                    <a:bodyPr/>
                    <a:lstStyle/>
                    <a:p>
                      <a:pPr algn="ctr"/>
                      <a:r>
                        <a:rPr lang="id-ID" dirty="0" smtClean="0"/>
                        <a:t>3</a:t>
                      </a:r>
                      <a:endParaRPr lang="id-ID" dirty="0"/>
                    </a:p>
                  </a:txBody>
                  <a:tcPr/>
                </a:tc>
                <a:tc>
                  <a:txBody>
                    <a:bodyPr/>
                    <a:lstStyle/>
                    <a:p>
                      <a:pPr algn="ctr"/>
                      <a:r>
                        <a:rPr lang="id-ID" dirty="0" smtClean="0"/>
                        <a:t>5</a:t>
                      </a:r>
                      <a:endParaRPr lang="id-ID" dirty="0"/>
                    </a:p>
                  </a:txBody>
                  <a:tcPr/>
                </a:tc>
              </a:tr>
              <a:tr h="370840">
                <a:tc>
                  <a:txBody>
                    <a:bodyPr/>
                    <a:lstStyle/>
                    <a:p>
                      <a:r>
                        <a:rPr lang="id-ID" dirty="0" smtClean="0"/>
                        <a:t>cukup</a:t>
                      </a:r>
                      <a:endParaRPr lang="id-ID" dirty="0"/>
                    </a:p>
                  </a:txBody>
                  <a:tcPr/>
                </a:tc>
                <a:tc>
                  <a:txBody>
                    <a:bodyPr/>
                    <a:lstStyle/>
                    <a:p>
                      <a:pPr algn="ctr"/>
                      <a:r>
                        <a:rPr lang="id-ID" dirty="0" smtClean="0"/>
                        <a:t>5</a:t>
                      </a:r>
                      <a:endParaRPr lang="id-ID" dirty="0"/>
                    </a:p>
                  </a:txBody>
                  <a:tcPr/>
                </a:tc>
                <a:tc>
                  <a:txBody>
                    <a:bodyPr/>
                    <a:lstStyle/>
                    <a:p>
                      <a:pPr algn="ctr"/>
                      <a:r>
                        <a:rPr lang="id-ID" dirty="0" smtClean="0"/>
                        <a:t>2</a:t>
                      </a:r>
                      <a:endParaRPr lang="id-ID" dirty="0"/>
                    </a:p>
                  </a:txBody>
                  <a:tcPr/>
                </a:tc>
              </a:tr>
              <a:tr h="370840">
                <a:tc>
                  <a:txBody>
                    <a:bodyPr/>
                    <a:lstStyle/>
                    <a:p>
                      <a:r>
                        <a:rPr lang="id-ID" dirty="0" smtClean="0"/>
                        <a:t>baik</a:t>
                      </a:r>
                      <a:endParaRPr lang="id-ID" dirty="0"/>
                    </a:p>
                  </a:txBody>
                  <a:tcPr/>
                </a:tc>
                <a:tc>
                  <a:txBody>
                    <a:bodyPr/>
                    <a:lstStyle/>
                    <a:p>
                      <a:pPr algn="ctr"/>
                      <a:r>
                        <a:rPr lang="id-ID" dirty="0" smtClean="0"/>
                        <a:t>6</a:t>
                      </a:r>
                      <a:endParaRPr lang="id-ID" dirty="0"/>
                    </a:p>
                  </a:txBody>
                  <a:tcPr/>
                </a:tc>
                <a:tc>
                  <a:txBody>
                    <a:bodyPr/>
                    <a:lstStyle/>
                    <a:p>
                      <a:pPr algn="ctr"/>
                      <a:r>
                        <a:rPr lang="id-ID" dirty="0" smtClean="0"/>
                        <a:t>2</a:t>
                      </a:r>
                      <a:endParaRPr lang="id-ID" dirty="0"/>
                    </a:p>
                  </a:txBody>
                  <a:tcPr/>
                </a:tc>
              </a:tr>
              <a:tr h="370840">
                <a:tc>
                  <a:txBody>
                    <a:bodyPr/>
                    <a:lstStyle/>
                    <a:p>
                      <a:r>
                        <a:rPr lang="id-ID" dirty="0" smtClean="0"/>
                        <a:t>Baik sekali</a:t>
                      </a:r>
                      <a:endParaRPr lang="id-ID" dirty="0"/>
                    </a:p>
                  </a:txBody>
                  <a:tcPr/>
                </a:tc>
                <a:tc>
                  <a:txBody>
                    <a:bodyPr/>
                    <a:lstStyle/>
                    <a:p>
                      <a:pPr algn="ctr"/>
                      <a:r>
                        <a:rPr lang="id-ID" dirty="0" smtClean="0"/>
                        <a:t>10</a:t>
                      </a:r>
                      <a:endParaRPr lang="id-ID" dirty="0"/>
                    </a:p>
                  </a:txBody>
                  <a:tcPr/>
                </a:tc>
                <a:tc>
                  <a:txBody>
                    <a:bodyPr/>
                    <a:lstStyle/>
                    <a:p>
                      <a:pPr algn="ctr"/>
                      <a:r>
                        <a:rPr lang="id-ID" dirty="0" smtClean="0"/>
                        <a:t>0</a:t>
                      </a:r>
                      <a:endParaRPr lang="id-ID" dirty="0"/>
                    </a:p>
                  </a:txBody>
                  <a:tcPr/>
                </a:tc>
              </a:tr>
              <a:tr h="370840">
                <a:tc>
                  <a:txBody>
                    <a:bodyPr/>
                    <a:lstStyle/>
                    <a:p>
                      <a:r>
                        <a:rPr lang="id-ID" dirty="0" smtClean="0"/>
                        <a:t>sempurna</a:t>
                      </a:r>
                      <a:endParaRPr lang="id-ID" dirty="0"/>
                    </a:p>
                  </a:txBody>
                  <a:tcPr/>
                </a:tc>
                <a:tc>
                  <a:txBody>
                    <a:bodyPr/>
                    <a:lstStyle/>
                    <a:p>
                      <a:pPr algn="ctr"/>
                      <a:r>
                        <a:rPr lang="id-ID" dirty="0" smtClean="0"/>
                        <a:t>9</a:t>
                      </a:r>
                      <a:endParaRPr lang="id-ID" dirty="0"/>
                    </a:p>
                  </a:txBody>
                  <a:tcPr/>
                </a:tc>
                <a:tc>
                  <a:txBody>
                    <a:bodyPr/>
                    <a:lstStyle/>
                    <a:p>
                      <a:pPr algn="ctr"/>
                      <a:r>
                        <a:rPr lang="id-ID" dirty="0" smtClean="0"/>
                        <a:t>1</a:t>
                      </a:r>
                      <a:endParaRPr lang="id-ID" dirty="0"/>
                    </a:p>
                  </a:txBody>
                  <a:tcPr/>
                </a:tc>
              </a:tr>
            </a:tbl>
          </a:graphicData>
        </a:graphic>
      </p:graphicFrame>
      <p:sp>
        <p:nvSpPr>
          <p:cNvPr id="6" name="Content Placeholder 2"/>
          <p:cNvSpPr txBox="1">
            <a:spLocks/>
          </p:cNvSpPr>
          <p:nvPr/>
        </p:nvSpPr>
        <p:spPr>
          <a:xfrm>
            <a:off x="609600" y="4857760"/>
            <a:ext cx="8105804" cy="1571636"/>
          </a:xfrm>
          <a:prstGeom prst="rect">
            <a:avLst/>
          </a:prstGeom>
        </p:spPr>
        <p:txBody>
          <a:bodyPr vert="horz">
            <a:norm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Dengan menggunakan </a:t>
            </a:r>
            <a:r>
              <a:rPr kumimoji="0" lang="el-GR" sz="1800" b="0" i="0" u="none" strike="noStrike" kern="1200" cap="none" spc="0" normalizeH="0" baseline="0" noProof="0" dirty="0" smtClean="0">
                <a:ln>
                  <a:noFill/>
                </a:ln>
                <a:solidFill>
                  <a:schemeClr val="tx1"/>
                </a:solidFill>
                <a:effectLst/>
                <a:uLnTx/>
                <a:uFillTx/>
                <a:latin typeface="+mn-lt"/>
                <a:ea typeface="+mn-ea"/>
                <a:cs typeface="+mn-cs"/>
              </a:rPr>
              <a:t>α</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 = 0,05 ujilah hipotesis</a:t>
            </a:r>
            <a:r>
              <a:rPr kumimoji="0" lang="id-ID" sz="1800" b="0" i="0" u="none" strike="noStrike" kern="1200" cap="none" spc="0" normalizeH="0" noProof="0" dirty="0" smtClean="0">
                <a:ln>
                  <a:noFill/>
                </a:ln>
                <a:solidFill>
                  <a:schemeClr val="tx1"/>
                </a:solidFill>
                <a:effectLst/>
                <a:uLnTx/>
                <a:uFillTx/>
                <a:latin typeface="+mn-lt"/>
                <a:ea typeface="+mn-ea"/>
                <a:cs typeface="+mn-cs"/>
              </a:rPr>
              <a:t> nihil bahwa tidak ada perbedaan yg signifikan dalam tingkat pengetahuan antara direktur – direktur perusahaan besar dgn direktur – direktur perusahaan kecil, dgn hipotsis alternatif bhw tngkt pengthuan direktur 2 perusahan besar melebihi dir.2 perushaan kecil</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67656"/>
          </a:xfrm>
        </p:spPr>
        <p:txBody>
          <a:bodyPr>
            <a:normAutofit/>
          </a:bodyPr>
          <a:lstStyle/>
          <a:p>
            <a:r>
              <a:rPr lang="id-ID" sz="2000" dirty="0" smtClean="0"/>
              <a:t>Latihan 2</a:t>
            </a:r>
            <a:br>
              <a:rPr lang="id-ID" sz="2000" dirty="0" smtClean="0"/>
            </a:br>
            <a:r>
              <a:rPr lang="id-ID" sz="2000" dirty="0" smtClean="0"/>
              <a:t>Penelitian utk membandingkan  produktivitas operator mesin cnc lulusan smk mesin dan SMU IPA. Pengamatan  dlkk pd sampel yg dipilih  scr random. Utk llsn SMK (A) 15 org dan llsn SMU (B) 17 org. Produktivitas kerja diukur berdasarkan produktivitas rata – rata / bulan. Data hsl penelitian adalah sbb :</a:t>
            </a:r>
            <a:endParaRPr lang="id-ID" sz="2000" dirty="0"/>
          </a:p>
        </p:txBody>
      </p:sp>
      <p:graphicFrame>
        <p:nvGraphicFramePr>
          <p:cNvPr id="4" name="Content Placeholder 3"/>
          <p:cNvGraphicFramePr>
            <a:graphicFrameLocks noGrp="1"/>
          </p:cNvGraphicFramePr>
          <p:nvPr>
            <p:ph idx="1"/>
          </p:nvPr>
        </p:nvGraphicFramePr>
        <p:xfrm>
          <a:off x="500034" y="2786058"/>
          <a:ext cx="8143938" cy="1785950"/>
        </p:xfrm>
        <a:graphic>
          <a:graphicData uri="http://schemas.openxmlformats.org/drawingml/2006/table">
            <a:tbl>
              <a:tblPr firstRow="1" bandRow="1">
                <a:tableStyleId>{5C22544A-7EE6-4342-B048-85BDC9FD1C3A}</a:tableStyleId>
              </a:tblPr>
              <a:tblGrid>
                <a:gridCol w="452441"/>
                <a:gridCol w="452441"/>
                <a:gridCol w="452441"/>
                <a:gridCol w="452441"/>
                <a:gridCol w="452441"/>
                <a:gridCol w="452441"/>
                <a:gridCol w="452441"/>
                <a:gridCol w="452441"/>
                <a:gridCol w="452441"/>
                <a:gridCol w="452441"/>
                <a:gridCol w="452441"/>
                <a:gridCol w="452441"/>
                <a:gridCol w="452441"/>
                <a:gridCol w="452441"/>
                <a:gridCol w="452441"/>
                <a:gridCol w="452441"/>
                <a:gridCol w="452441"/>
                <a:gridCol w="452441"/>
              </a:tblGrid>
              <a:tr h="892975">
                <a:tc>
                  <a:txBody>
                    <a:bodyPr/>
                    <a:lstStyle/>
                    <a:p>
                      <a:r>
                        <a:rPr lang="id-ID" dirty="0" smtClean="0"/>
                        <a:t>A</a:t>
                      </a:r>
                      <a:endParaRPr lang="id-ID" dirty="0"/>
                    </a:p>
                  </a:txBody>
                  <a:tcPr/>
                </a:tc>
                <a:tc>
                  <a:txBody>
                    <a:bodyPr/>
                    <a:lstStyle/>
                    <a:p>
                      <a:r>
                        <a:rPr lang="id-ID" dirty="0" smtClean="0"/>
                        <a:t>23</a:t>
                      </a:r>
                      <a:endParaRPr lang="id-ID" dirty="0"/>
                    </a:p>
                  </a:txBody>
                  <a:tcPr/>
                </a:tc>
                <a:tc>
                  <a:txBody>
                    <a:bodyPr/>
                    <a:lstStyle/>
                    <a:p>
                      <a:r>
                        <a:rPr lang="id-ID" dirty="0" smtClean="0"/>
                        <a:t>45</a:t>
                      </a:r>
                      <a:endParaRPr lang="id-ID" dirty="0"/>
                    </a:p>
                  </a:txBody>
                  <a:tcPr/>
                </a:tc>
                <a:tc>
                  <a:txBody>
                    <a:bodyPr/>
                    <a:lstStyle/>
                    <a:p>
                      <a:r>
                        <a:rPr lang="id-ID" dirty="0" smtClean="0"/>
                        <a:t>34</a:t>
                      </a:r>
                      <a:endParaRPr lang="id-ID" dirty="0"/>
                    </a:p>
                  </a:txBody>
                  <a:tcPr/>
                </a:tc>
                <a:tc>
                  <a:txBody>
                    <a:bodyPr/>
                    <a:lstStyle/>
                    <a:p>
                      <a:r>
                        <a:rPr lang="id-ID" dirty="0" smtClean="0"/>
                        <a:t>54</a:t>
                      </a:r>
                      <a:endParaRPr lang="id-ID" dirty="0"/>
                    </a:p>
                  </a:txBody>
                  <a:tcPr/>
                </a:tc>
                <a:tc>
                  <a:txBody>
                    <a:bodyPr/>
                    <a:lstStyle/>
                    <a:p>
                      <a:r>
                        <a:rPr lang="id-ID" dirty="0" smtClean="0"/>
                        <a:t>34</a:t>
                      </a:r>
                      <a:endParaRPr lang="id-ID" dirty="0"/>
                    </a:p>
                  </a:txBody>
                  <a:tcPr/>
                </a:tc>
                <a:tc>
                  <a:txBody>
                    <a:bodyPr/>
                    <a:lstStyle/>
                    <a:p>
                      <a:r>
                        <a:rPr lang="id-ID" dirty="0" smtClean="0"/>
                        <a:t>45</a:t>
                      </a:r>
                      <a:endParaRPr lang="id-ID" dirty="0"/>
                    </a:p>
                  </a:txBody>
                  <a:tcPr/>
                </a:tc>
                <a:tc>
                  <a:txBody>
                    <a:bodyPr/>
                    <a:lstStyle/>
                    <a:p>
                      <a:r>
                        <a:rPr lang="id-ID" dirty="0" smtClean="0"/>
                        <a:t>23</a:t>
                      </a:r>
                      <a:endParaRPr lang="id-ID" dirty="0"/>
                    </a:p>
                  </a:txBody>
                  <a:tcPr/>
                </a:tc>
                <a:tc>
                  <a:txBody>
                    <a:bodyPr/>
                    <a:lstStyle/>
                    <a:p>
                      <a:r>
                        <a:rPr lang="id-ID" dirty="0" smtClean="0"/>
                        <a:t>34</a:t>
                      </a:r>
                      <a:endParaRPr lang="id-ID" dirty="0"/>
                    </a:p>
                  </a:txBody>
                  <a:tcPr/>
                </a:tc>
                <a:tc>
                  <a:txBody>
                    <a:bodyPr/>
                    <a:lstStyle/>
                    <a:p>
                      <a:r>
                        <a:rPr lang="id-ID" dirty="0" smtClean="0"/>
                        <a:t>43</a:t>
                      </a:r>
                      <a:endParaRPr lang="id-ID" dirty="0"/>
                    </a:p>
                  </a:txBody>
                  <a:tcPr/>
                </a:tc>
                <a:tc>
                  <a:txBody>
                    <a:bodyPr/>
                    <a:lstStyle/>
                    <a:p>
                      <a:r>
                        <a:rPr lang="id-ID" dirty="0" smtClean="0"/>
                        <a:t>23</a:t>
                      </a:r>
                      <a:endParaRPr lang="id-ID" dirty="0"/>
                    </a:p>
                  </a:txBody>
                  <a:tcPr/>
                </a:tc>
                <a:tc>
                  <a:txBody>
                    <a:bodyPr/>
                    <a:lstStyle/>
                    <a:p>
                      <a:r>
                        <a:rPr lang="id-ID" dirty="0" smtClean="0"/>
                        <a:t>23</a:t>
                      </a:r>
                      <a:endParaRPr lang="id-ID" dirty="0"/>
                    </a:p>
                  </a:txBody>
                  <a:tcPr/>
                </a:tc>
                <a:tc>
                  <a:txBody>
                    <a:bodyPr/>
                    <a:lstStyle/>
                    <a:p>
                      <a:r>
                        <a:rPr lang="id-ID" dirty="0" smtClean="0"/>
                        <a:t>34</a:t>
                      </a:r>
                      <a:endParaRPr lang="id-ID" dirty="0"/>
                    </a:p>
                  </a:txBody>
                  <a:tcPr/>
                </a:tc>
                <a:tc>
                  <a:txBody>
                    <a:bodyPr/>
                    <a:lstStyle/>
                    <a:p>
                      <a:r>
                        <a:rPr lang="id-ID" dirty="0" smtClean="0"/>
                        <a:t>34</a:t>
                      </a:r>
                      <a:endParaRPr lang="id-ID" dirty="0"/>
                    </a:p>
                  </a:txBody>
                  <a:tcPr/>
                </a:tc>
                <a:tc>
                  <a:txBody>
                    <a:bodyPr/>
                    <a:lstStyle/>
                    <a:p>
                      <a:r>
                        <a:rPr lang="id-ID" dirty="0" smtClean="0"/>
                        <a:t>43</a:t>
                      </a:r>
                      <a:endParaRPr lang="id-ID" dirty="0"/>
                    </a:p>
                  </a:txBody>
                  <a:tcPr/>
                </a:tc>
                <a:tc>
                  <a:txBody>
                    <a:bodyPr/>
                    <a:lstStyle/>
                    <a:p>
                      <a:r>
                        <a:rPr lang="id-ID" dirty="0" smtClean="0"/>
                        <a:t>54</a:t>
                      </a:r>
                      <a:endParaRPr lang="id-ID" dirty="0"/>
                    </a:p>
                  </a:txBody>
                  <a:tcPr/>
                </a:tc>
                <a:tc>
                  <a:txBody>
                    <a:bodyPr/>
                    <a:lstStyle/>
                    <a:p>
                      <a:endParaRPr lang="id-ID" dirty="0"/>
                    </a:p>
                  </a:txBody>
                  <a:tcPr/>
                </a:tc>
                <a:tc>
                  <a:txBody>
                    <a:bodyPr/>
                    <a:lstStyle/>
                    <a:p>
                      <a:endParaRPr lang="id-ID" dirty="0"/>
                    </a:p>
                  </a:txBody>
                  <a:tcPr/>
                </a:tc>
              </a:tr>
              <a:tr h="892975">
                <a:tc>
                  <a:txBody>
                    <a:bodyPr/>
                    <a:lstStyle/>
                    <a:p>
                      <a:r>
                        <a:rPr lang="id-ID" dirty="0" smtClean="0"/>
                        <a:t>B</a:t>
                      </a:r>
                      <a:endParaRPr lang="id-ID" dirty="0"/>
                    </a:p>
                  </a:txBody>
                  <a:tcPr/>
                </a:tc>
                <a:tc>
                  <a:txBody>
                    <a:bodyPr/>
                    <a:lstStyle/>
                    <a:p>
                      <a:r>
                        <a:rPr lang="id-ID" dirty="0" smtClean="0"/>
                        <a:t>32</a:t>
                      </a:r>
                      <a:endParaRPr lang="id-ID" dirty="0"/>
                    </a:p>
                  </a:txBody>
                  <a:tcPr/>
                </a:tc>
                <a:tc>
                  <a:txBody>
                    <a:bodyPr/>
                    <a:lstStyle/>
                    <a:p>
                      <a:r>
                        <a:rPr lang="id-ID" dirty="0" smtClean="0"/>
                        <a:t>34</a:t>
                      </a:r>
                      <a:endParaRPr lang="id-ID" dirty="0"/>
                    </a:p>
                  </a:txBody>
                  <a:tcPr/>
                </a:tc>
                <a:tc>
                  <a:txBody>
                    <a:bodyPr/>
                    <a:lstStyle/>
                    <a:p>
                      <a:r>
                        <a:rPr lang="id-ID" dirty="0" smtClean="0"/>
                        <a:t>32</a:t>
                      </a:r>
                      <a:endParaRPr lang="id-ID" dirty="0"/>
                    </a:p>
                  </a:txBody>
                  <a:tcPr/>
                </a:tc>
                <a:tc>
                  <a:txBody>
                    <a:bodyPr/>
                    <a:lstStyle/>
                    <a:p>
                      <a:r>
                        <a:rPr lang="id-ID" dirty="0" smtClean="0"/>
                        <a:t>34</a:t>
                      </a:r>
                      <a:endParaRPr lang="id-ID" dirty="0"/>
                    </a:p>
                  </a:txBody>
                  <a:tcPr/>
                </a:tc>
                <a:tc>
                  <a:txBody>
                    <a:bodyPr/>
                    <a:lstStyle/>
                    <a:p>
                      <a:r>
                        <a:rPr lang="id-ID" dirty="0" smtClean="0"/>
                        <a:t>43</a:t>
                      </a:r>
                      <a:endParaRPr lang="id-ID" dirty="0"/>
                    </a:p>
                  </a:txBody>
                  <a:tcPr/>
                </a:tc>
                <a:tc>
                  <a:txBody>
                    <a:bodyPr/>
                    <a:lstStyle/>
                    <a:p>
                      <a:r>
                        <a:rPr lang="id-ID" dirty="0" smtClean="0"/>
                        <a:t>32</a:t>
                      </a:r>
                      <a:endParaRPr lang="id-ID" dirty="0"/>
                    </a:p>
                  </a:txBody>
                  <a:tcPr/>
                </a:tc>
                <a:tc>
                  <a:txBody>
                    <a:bodyPr/>
                    <a:lstStyle/>
                    <a:p>
                      <a:r>
                        <a:rPr lang="id-ID" dirty="0" smtClean="0"/>
                        <a:t>13</a:t>
                      </a:r>
                      <a:endParaRPr lang="id-ID" dirty="0"/>
                    </a:p>
                  </a:txBody>
                  <a:tcPr/>
                </a:tc>
                <a:tc>
                  <a:txBody>
                    <a:bodyPr/>
                    <a:lstStyle/>
                    <a:p>
                      <a:r>
                        <a:rPr lang="id-ID" dirty="0" smtClean="0"/>
                        <a:t>34</a:t>
                      </a:r>
                      <a:endParaRPr lang="id-ID" dirty="0"/>
                    </a:p>
                  </a:txBody>
                  <a:tcPr/>
                </a:tc>
                <a:tc>
                  <a:txBody>
                    <a:bodyPr/>
                    <a:lstStyle/>
                    <a:p>
                      <a:r>
                        <a:rPr lang="id-ID" dirty="0" smtClean="0"/>
                        <a:t>23</a:t>
                      </a:r>
                      <a:endParaRPr lang="id-ID" dirty="0"/>
                    </a:p>
                  </a:txBody>
                  <a:tcPr/>
                </a:tc>
                <a:tc>
                  <a:txBody>
                    <a:bodyPr/>
                    <a:lstStyle/>
                    <a:p>
                      <a:r>
                        <a:rPr lang="id-ID" dirty="0" smtClean="0"/>
                        <a:t>34</a:t>
                      </a:r>
                      <a:endParaRPr lang="id-ID" dirty="0"/>
                    </a:p>
                  </a:txBody>
                  <a:tcPr/>
                </a:tc>
                <a:tc>
                  <a:txBody>
                    <a:bodyPr/>
                    <a:lstStyle/>
                    <a:p>
                      <a:r>
                        <a:rPr lang="id-ID" dirty="0" smtClean="0"/>
                        <a:t>32</a:t>
                      </a:r>
                      <a:endParaRPr lang="id-ID" dirty="0"/>
                    </a:p>
                  </a:txBody>
                  <a:tcPr/>
                </a:tc>
                <a:tc>
                  <a:txBody>
                    <a:bodyPr/>
                    <a:lstStyle/>
                    <a:p>
                      <a:r>
                        <a:rPr lang="id-ID" dirty="0" smtClean="0"/>
                        <a:t>23</a:t>
                      </a:r>
                      <a:endParaRPr lang="id-ID" dirty="0"/>
                    </a:p>
                  </a:txBody>
                  <a:tcPr/>
                </a:tc>
                <a:tc>
                  <a:txBody>
                    <a:bodyPr/>
                    <a:lstStyle/>
                    <a:p>
                      <a:r>
                        <a:rPr lang="id-ID" dirty="0" smtClean="0"/>
                        <a:t>43</a:t>
                      </a:r>
                      <a:endParaRPr lang="id-ID" dirty="0"/>
                    </a:p>
                  </a:txBody>
                  <a:tcPr/>
                </a:tc>
                <a:tc>
                  <a:txBody>
                    <a:bodyPr/>
                    <a:lstStyle/>
                    <a:p>
                      <a:r>
                        <a:rPr lang="id-ID" dirty="0" smtClean="0"/>
                        <a:t>32</a:t>
                      </a:r>
                      <a:endParaRPr lang="id-ID" dirty="0"/>
                    </a:p>
                  </a:txBody>
                  <a:tcPr/>
                </a:tc>
                <a:tc>
                  <a:txBody>
                    <a:bodyPr/>
                    <a:lstStyle/>
                    <a:p>
                      <a:r>
                        <a:rPr lang="id-ID" dirty="0" smtClean="0"/>
                        <a:t>23</a:t>
                      </a:r>
                      <a:endParaRPr lang="id-ID" dirty="0"/>
                    </a:p>
                  </a:txBody>
                  <a:tcPr/>
                </a:tc>
                <a:tc>
                  <a:txBody>
                    <a:bodyPr/>
                    <a:lstStyle/>
                    <a:p>
                      <a:r>
                        <a:rPr lang="id-ID" dirty="0" smtClean="0"/>
                        <a:t>34</a:t>
                      </a:r>
                      <a:endParaRPr lang="id-ID" dirty="0"/>
                    </a:p>
                  </a:txBody>
                  <a:tcPr/>
                </a:tc>
                <a:tc>
                  <a:txBody>
                    <a:bodyPr/>
                    <a:lstStyle/>
                    <a:p>
                      <a:r>
                        <a:rPr lang="id-ID" dirty="0" smtClean="0"/>
                        <a:t>34</a:t>
                      </a:r>
                      <a:endParaRPr lang="id-ID" dirty="0"/>
                    </a:p>
                  </a:txBody>
                  <a:tcPr/>
                </a:tc>
              </a:tr>
            </a:tbl>
          </a:graphicData>
        </a:graphic>
      </p:graphicFrame>
      <p:sp>
        <p:nvSpPr>
          <p:cNvPr id="7" name="Title 1"/>
          <p:cNvSpPr txBox="1">
            <a:spLocks/>
          </p:cNvSpPr>
          <p:nvPr/>
        </p:nvSpPr>
        <p:spPr>
          <a:xfrm>
            <a:off x="357158" y="4643446"/>
            <a:ext cx="8229600" cy="1143008"/>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2"/>
                </a:solidFill>
                <a:effectLst/>
                <a:uLnTx/>
                <a:uFillTx/>
                <a:latin typeface="+mj-lt"/>
                <a:ea typeface="+mj-ea"/>
                <a:cs typeface="+mj-cs"/>
              </a:rPr>
              <a:t>Buktikan hipotesis</a:t>
            </a:r>
            <a:r>
              <a:rPr kumimoji="0" lang="id-ID" sz="2000" b="0" i="0" u="none" strike="noStrike" kern="1200" cap="none" spc="0" normalizeH="0" noProof="0" dirty="0" smtClean="0">
                <a:ln>
                  <a:noFill/>
                </a:ln>
                <a:solidFill>
                  <a:schemeClr val="tx2"/>
                </a:solidFill>
                <a:effectLst/>
                <a:uLnTx/>
                <a:uFillTx/>
                <a:latin typeface="+mj-lt"/>
                <a:ea typeface="+mj-ea"/>
                <a:cs typeface="+mj-cs"/>
              </a:rPr>
              <a:t> yg menyatakan :</a:t>
            </a:r>
          </a:p>
          <a:p>
            <a:pPr marL="0" marR="0" lvl="0" indent="0" algn="just" defTabSz="914400" rtl="0" eaLnBrk="1" fontAlgn="auto" latinLnBrk="0" hangingPunct="1">
              <a:lnSpc>
                <a:spcPct val="100000"/>
              </a:lnSpc>
              <a:spcBef>
                <a:spcPct val="0"/>
              </a:spcBef>
              <a:spcAft>
                <a:spcPts val="0"/>
              </a:spcAft>
              <a:buClrTx/>
              <a:buSzTx/>
              <a:buFontTx/>
              <a:buNone/>
              <a:tabLst/>
              <a:defRPr/>
            </a:pPr>
            <a:r>
              <a:rPr lang="id-ID" sz="2000" baseline="0" dirty="0" smtClean="0">
                <a:solidFill>
                  <a:schemeClr val="tx2"/>
                </a:solidFill>
                <a:latin typeface="+mj-lt"/>
                <a:ea typeface="+mj-ea"/>
                <a:cs typeface="+mj-cs"/>
              </a:rPr>
              <a:t>Lulusan</a:t>
            </a:r>
            <a:r>
              <a:rPr lang="id-ID" sz="2000" dirty="0" smtClean="0">
                <a:solidFill>
                  <a:schemeClr val="tx2"/>
                </a:solidFill>
                <a:latin typeface="+mj-lt"/>
                <a:ea typeface="+mj-ea"/>
                <a:cs typeface="+mj-cs"/>
              </a:rPr>
              <a:t> SMK mmpy produktivitas kerja yang tinggi bila dibandingkan dengan lulussan SMA</a:t>
            </a:r>
            <a:endParaRPr kumimoji="0" lang="id-ID" sz="2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53276"/>
          </a:xfrm>
        </p:spPr>
        <p:txBody>
          <a:bodyPr>
            <a:normAutofit/>
          </a:bodyPr>
          <a:lstStyle/>
          <a:p>
            <a:r>
              <a:rPr lang="id-ID" sz="2000" dirty="0" smtClean="0"/>
              <a:t>Latihan 3 :</a:t>
            </a:r>
            <a:br>
              <a:rPr lang="id-ID" sz="2000" dirty="0" smtClean="0"/>
            </a:br>
            <a:r>
              <a:rPr lang="id-ID" sz="2000" dirty="0" smtClean="0"/>
              <a:t>jml mangkir kerja dalam hari slm suatu periode  ttt yg diamati dari sampel pekerja laki – laki dan wanita adalah sbb :</a:t>
            </a:r>
            <a:endParaRPr lang="id-ID" sz="2000" dirty="0"/>
          </a:p>
        </p:txBody>
      </p:sp>
      <p:graphicFrame>
        <p:nvGraphicFramePr>
          <p:cNvPr id="4" name="Content Placeholder 3"/>
          <p:cNvGraphicFramePr>
            <a:graphicFrameLocks noGrp="1"/>
          </p:cNvGraphicFramePr>
          <p:nvPr>
            <p:ph idx="1"/>
          </p:nvPr>
        </p:nvGraphicFramePr>
        <p:xfrm>
          <a:off x="571472" y="2214554"/>
          <a:ext cx="8086724" cy="2225040"/>
        </p:xfrm>
        <a:graphic>
          <a:graphicData uri="http://schemas.openxmlformats.org/drawingml/2006/table">
            <a:tbl>
              <a:tblPr firstRow="1" bandRow="1">
                <a:tableStyleId>{5C22544A-7EE6-4342-B048-85BDC9FD1C3A}</a:tableStyleId>
              </a:tblPr>
              <a:tblGrid>
                <a:gridCol w="2600324"/>
                <a:gridCol w="2743200"/>
                <a:gridCol w="2743200"/>
              </a:tblGrid>
              <a:tr h="370840">
                <a:tc>
                  <a:txBody>
                    <a:bodyPr/>
                    <a:lstStyle/>
                    <a:p>
                      <a:pPr algn="ctr"/>
                      <a:r>
                        <a:rPr lang="id-ID" dirty="0" smtClean="0"/>
                        <a:t>Mangkir kerja</a:t>
                      </a:r>
                      <a:endParaRPr lang="id-ID" dirty="0"/>
                    </a:p>
                  </a:txBody>
                  <a:tcPr/>
                </a:tc>
                <a:tc>
                  <a:txBody>
                    <a:bodyPr/>
                    <a:lstStyle/>
                    <a:p>
                      <a:pPr algn="ctr"/>
                      <a:r>
                        <a:rPr lang="id-ID" dirty="0" smtClean="0"/>
                        <a:t>Laki - laki</a:t>
                      </a:r>
                      <a:endParaRPr lang="id-ID" dirty="0"/>
                    </a:p>
                  </a:txBody>
                  <a:tcPr/>
                </a:tc>
                <a:tc>
                  <a:txBody>
                    <a:bodyPr/>
                    <a:lstStyle/>
                    <a:p>
                      <a:pPr algn="ctr"/>
                      <a:r>
                        <a:rPr lang="id-ID" dirty="0" smtClean="0"/>
                        <a:t>wanita</a:t>
                      </a:r>
                      <a:endParaRPr lang="id-ID" dirty="0"/>
                    </a:p>
                  </a:txBody>
                  <a:tcPr/>
                </a:tc>
              </a:tr>
              <a:tr h="370840">
                <a:tc>
                  <a:txBody>
                    <a:bodyPr/>
                    <a:lstStyle/>
                    <a:p>
                      <a:pPr algn="ctr"/>
                      <a:r>
                        <a:rPr lang="id-ID" dirty="0" smtClean="0"/>
                        <a:t>0</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1 - &lt; 3</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r>
              <a:tr h="370840">
                <a:tc>
                  <a:txBody>
                    <a:bodyPr/>
                    <a:lstStyle/>
                    <a:p>
                      <a:pPr algn="ctr"/>
                      <a:r>
                        <a:rPr lang="id-ID" dirty="0" smtClean="0"/>
                        <a:t>3 - &lt; 10</a:t>
                      </a:r>
                      <a:endParaRPr lang="id-ID" dirty="0"/>
                    </a:p>
                  </a:txBody>
                  <a:tcPr/>
                </a:tc>
                <a:tc>
                  <a:txBody>
                    <a:bodyPr/>
                    <a:lstStyle/>
                    <a:p>
                      <a:pPr algn="ctr"/>
                      <a:r>
                        <a:rPr lang="id-ID" dirty="0" smtClean="0"/>
                        <a:t>18</a:t>
                      </a:r>
                      <a:endParaRPr lang="id-ID" dirty="0"/>
                    </a:p>
                  </a:txBody>
                  <a:tcPr/>
                </a:tc>
                <a:tc>
                  <a:txBody>
                    <a:bodyPr/>
                    <a:lstStyle/>
                    <a:p>
                      <a:pPr algn="ctr"/>
                      <a:r>
                        <a:rPr lang="id-ID" dirty="0" smtClean="0"/>
                        <a:t>40</a:t>
                      </a:r>
                      <a:endParaRPr lang="id-ID" dirty="0"/>
                    </a:p>
                  </a:txBody>
                  <a:tcPr/>
                </a:tc>
              </a:tr>
              <a:tr h="370840">
                <a:tc>
                  <a:txBody>
                    <a:bodyPr/>
                    <a:lstStyle/>
                    <a:p>
                      <a:pPr algn="ctr"/>
                      <a:r>
                        <a:rPr lang="id-ID" dirty="0" smtClean="0"/>
                        <a:t>10 - &lt; 20</a:t>
                      </a:r>
                      <a:endParaRPr lang="id-ID" dirty="0"/>
                    </a:p>
                  </a:txBody>
                  <a:tcPr/>
                </a:tc>
                <a:tc>
                  <a:txBody>
                    <a:bodyPr/>
                    <a:lstStyle/>
                    <a:p>
                      <a:pPr algn="ctr"/>
                      <a:r>
                        <a:rPr lang="id-ID" dirty="0" smtClean="0"/>
                        <a:t>30</a:t>
                      </a:r>
                      <a:endParaRPr lang="id-ID" dirty="0"/>
                    </a:p>
                  </a:txBody>
                  <a:tcPr/>
                </a:tc>
                <a:tc>
                  <a:txBody>
                    <a:bodyPr/>
                    <a:lstStyle/>
                    <a:p>
                      <a:pPr algn="ctr"/>
                      <a:r>
                        <a:rPr lang="id-ID" dirty="0" smtClean="0"/>
                        <a:t>60</a:t>
                      </a:r>
                      <a:endParaRPr lang="id-ID" dirty="0"/>
                    </a:p>
                  </a:txBody>
                  <a:tcPr/>
                </a:tc>
              </a:tr>
              <a:tr h="370840">
                <a:tc>
                  <a:txBody>
                    <a:bodyPr/>
                    <a:lstStyle/>
                    <a:p>
                      <a:pPr algn="ctr"/>
                      <a:r>
                        <a:rPr lang="id-ID" dirty="0" smtClean="0"/>
                        <a:t>20 ke atas</a:t>
                      </a:r>
                      <a:endParaRPr lang="id-ID" dirty="0"/>
                    </a:p>
                  </a:txBody>
                  <a:tcPr/>
                </a:tc>
                <a:tc>
                  <a:txBody>
                    <a:bodyPr/>
                    <a:lstStyle/>
                    <a:p>
                      <a:pPr algn="ctr"/>
                      <a:r>
                        <a:rPr lang="id-ID" dirty="0" smtClean="0"/>
                        <a:t>10</a:t>
                      </a:r>
                      <a:endParaRPr lang="id-ID" dirty="0"/>
                    </a:p>
                  </a:txBody>
                  <a:tcPr/>
                </a:tc>
                <a:tc>
                  <a:txBody>
                    <a:bodyPr/>
                    <a:lstStyle/>
                    <a:p>
                      <a:pPr algn="ctr"/>
                      <a:r>
                        <a:rPr lang="id-ID" dirty="0" smtClean="0"/>
                        <a:t>26</a:t>
                      </a:r>
                      <a:endParaRPr lang="id-ID" dirty="0"/>
                    </a:p>
                  </a:txBody>
                  <a:tcPr/>
                </a:tc>
              </a:tr>
            </a:tbl>
          </a:graphicData>
        </a:graphic>
      </p:graphicFrame>
      <p:sp>
        <p:nvSpPr>
          <p:cNvPr id="5" name="Title 1"/>
          <p:cNvSpPr txBox="1">
            <a:spLocks/>
          </p:cNvSpPr>
          <p:nvPr/>
        </p:nvSpPr>
        <p:spPr>
          <a:xfrm>
            <a:off x="500034" y="4429132"/>
            <a:ext cx="8229600" cy="1571636"/>
          </a:xfrm>
          <a:prstGeom prst="rect">
            <a:avLst/>
          </a:prstGeom>
        </p:spPr>
        <p:txBody>
          <a:bodyPr vert="horz" lIns="0" rIns="0" bIns="0"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id-ID" sz="2400" b="0" i="0" u="none" strike="noStrike" kern="1200" cap="none" spc="0" normalizeH="0" baseline="0" noProof="0" dirty="0" smtClean="0">
                <a:ln>
                  <a:noFill/>
                </a:ln>
                <a:solidFill>
                  <a:schemeClr val="tx2"/>
                </a:solidFill>
                <a:effectLst/>
                <a:uLnTx/>
                <a:uFillTx/>
                <a:latin typeface="+mj-lt"/>
                <a:ea typeface="+mj-ea"/>
                <a:cs typeface="+mj-cs"/>
              </a:rPr>
              <a:t>Dengan menggunakan uji K-S,</a:t>
            </a:r>
            <a:r>
              <a:rPr kumimoji="0" lang="id-ID" sz="2400" b="0" i="0" u="none" strike="noStrike" kern="1200" cap="none" spc="0" normalizeH="0" noProof="0" dirty="0" smtClean="0">
                <a:ln>
                  <a:noFill/>
                </a:ln>
                <a:solidFill>
                  <a:schemeClr val="tx2"/>
                </a:solidFill>
                <a:effectLst/>
                <a:uLnTx/>
                <a:uFillTx/>
                <a:latin typeface="+mj-lt"/>
                <a:ea typeface="+mj-ea"/>
                <a:cs typeface="+mj-cs"/>
              </a:rPr>
              <a:t> </a:t>
            </a:r>
            <a:r>
              <a:rPr kumimoji="0" lang="el-GR" sz="2400" b="0" i="0" u="none" strike="noStrike" kern="1200" cap="none" spc="0" normalizeH="0" noProof="0" dirty="0" smtClean="0">
                <a:ln>
                  <a:noFill/>
                </a:ln>
                <a:solidFill>
                  <a:schemeClr val="tx2"/>
                </a:solidFill>
                <a:effectLst/>
                <a:uLnTx/>
                <a:uFillTx/>
                <a:latin typeface="+mj-lt"/>
                <a:ea typeface="+mj-ea"/>
                <a:cs typeface="+mj-cs"/>
              </a:rPr>
              <a:t>α</a:t>
            </a:r>
            <a:r>
              <a:rPr kumimoji="0" lang="id-ID" sz="2400" b="0" i="0" u="none" strike="noStrike" kern="1200" cap="none" spc="0" normalizeH="0" noProof="0" dirty="0" smtClean="0">
                <a:ln>
                  <a:noFill/>
                </a:ln>
                <a:solidFill>
                  <a:schemeClr val="tx2"/>
                </a:solidFill>
                <a:effectLst/>
                <a:uLnTx/>
                <a:uFillTx/>
                <a:latin typeface="+mj-lt"/>
                <a:ea typeface="+mj-ea"/>
                <a:cs typeface="+mj-cs"/>
              </a:rPr>
              <a:t> = 0,01 ujilah Ho bhw tidak ada perbedaan yg signifikan dlm jumlh mangkir kerja antara pekerja laki – laki dan wanita, dg alternatif terdapat perbedaan yg signifikan</a:t>
            </a:r>
            <a:endParaRPr kumimoji="0" lang="id-ID" sz="2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500726"/>
          </a:xfrm>
        </p:spPr>
        <p:txBody>
          <a:bodyPr>
            <a:normAutofit/>
          </a:bodyPr>
          <a:lstStyle/>
          <a:p>
            <a:pPr algn="just"/>
            <a:r>
              <a:rPr lang="id-ID" sz="2400" dirty="0" smtClean="0"/>
              <a:t>Uji goodness of fit (kesesuaian) antara frekuensi hasil pengamatan dengan frekuensi yang diharapkan selain dapat digunakan uji </a:t>
            </a:r>
            <a:r>
              <a:rPr lang="el-GR" sz="2400" dirty="0" smtClean="0"/>
              <a:t>χ²</a:t>
            </a:r>
            <a:r>
              <a:rPr lang="id-ID" sz="2400" dirty="0" smtClean="0"/>
              <a:t> dapat juga digunakan uji Kolmogorov-Smirnov.</a:t>
            </a:r>
          </a:p>
          <a:p>
            <a:pPr algn="just"/>
            <a:r>
              <a:rPr lang="id-ID" sz="2400" dirty="0" smtClean="0"/>
              <a:t>Uji Kolmogorov-Smirnov dilakukan untuk mengetahui apakah distribusi frekuensi hasil pengamatan (observed frequencies distribution) sesuai dengan expected normal frequencies distribution.</a:t>
            </a:r>
          </a:p>
          <a:p>
            <a:pPr algn="just"/>
            <a:r>
              <a:rPr lang="id-ID" sz="2400" dirty="0" smtClean="0"/>
              <a:t>Hipotesis nihil yang akan diuji mengatakan bahwa distribusi frekuensi hasil pengamatan adalah sesuai dengan distribusi frekuensi yang diharapkan / teoritis</a:t>
            </a:r>
          </a:p>
          <a:p>
            <a:pPr algn="just"/>
            <a:r>
              <a:rPr lang="id-ID" sz="2400" dirty="0" smtClean="0"/>
              <a:t>Dalam uji K-S yang diperbandingkan adalah DF komulatif hasil pengamatan dengan DF komulatif yang diharapkan</a:t>
            </a:r>
            <a:endParaRPr lang="id-ID" sz="2400" dirty="0"/>
          </a:p>
        </p:txBody>
      </p:sp>
      <p:sp>
        <p:nvSpPr>
          <p:cNvPr id="4" name="Content Placeholder 2"/>
          <p:cNvSpPr txBox="1">
            <a:spLocks/>
          </p:cNvSpPr>
          <p:nvPr/>
        </p:nvSpPr>
        <p:spPr>
          <a:xfrm>
            <a:off x="642910" y="357166"/>
            <a:ext cx="8229600" cy="857255"/>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kumimoji="0" lang="id-ID" sz="3200" b="0" i="0" u="sng" strike="noStrike" kern="1200" cap="none" spc="0" normalizeH="0" baseline="0" noProof="0" dirty="0" smtClean="0">
                <a:ln>
                  <a:noFill/>
                </a:ln>
                <a:solidFill>
                  <a:schemeClr val="tx1"/>
                </a:solidFill>
                <a:effectLst/>
                <a:uLnTx/>
                <a:uFillTx/>
                <a:latin typeface="+mn-lt"/>
                <a:ea typeface="+mn-ea"/>
                <a:cs typeface="+mn-cs"/>
              </a:rPr>
              <a:t>UJI KOLMOGOROV-SMIRNOV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92500" lnSpcReduction="20000"/>
          </a:bodyPr>
          <a:lstStyle/>
          <a:p>
            <a:pPr algn="just"/>
            <a:r>
              <a:rPr lang="id-ID" dirty="0" smtClean="0"/>
              <a:t>Langkah-langkah dalam pengujian K-S</a:t>
            </a:r>
          </a:p>
          <a:p>
            <a:pPr marL="514350" indent="-514350" algn="just">
              <a:buAutoNum type="arabicPeriod"/>
            </a:pPr>
            <a:r>
              <a:rPr lang="id-ID" dirty="0" smtClean="0"/>
              <a:t>Data dari hasil pengamatan disusun mulai dari nilai pengamatan  terkecil sampai nilai pengamatan terbesar</a:t>
            </a:r>
          </a:p>
          <a:p>
            <a:pPr marL="514350" indent="-514350" algn="just">
              <a:buAutoNum type="arabicPeriod"/>
            </a:pPr>
            <a:r>
              <a:rPr lang="id-ID" dirty="0" smtClean="0"/>
              <a:t>Dari nilai pengamatan tersebut kemudian susunlah DF kumulatif relatif , dan notasikan dengan Fa(X)</a:t>
            </a:r>
          </a:p>
          <a:p>
            <a:pPr marL="514350" indent="-514350" algn="just">
              <a:buAutoNum type="arabicPeriod"/>
            </a:pPr>
            <a:r>
              <a:rPr lang="id-ID" dirty="0" smtClean="0"/>
              <a:t>Hitung nilai Z dengan rumus :</a:t>
            </a:r>
          </a:p>
          <a:p>
            <a:pPr marL="514350" indent="-514350" algn="just">
              <a:buNone/>
            </a:pPr>
            <a:r>
              <a:rPr lang="id-ID" dirty="0" smtClean="0"/>
              <a:t>		Z =  </a:t>
            </a:r>
            <a:r>
              <a:rPr lang="id-ID" u="sng" dirty="0" smtClean="0"/>
              <a:t>X - µ</a:t>
            </a:r>
            <a:r>
              <a:rPr lang="id-ID" dirty="0" smtClean="0"/>
              <a:t>        di mana </a:t>
            </a:r>
            <a:r>
              <a:rPr lang="el-GR" dirty="0" smtClean="0"/>
              <a:t>μ</a:t>
            </a:r>
            <a:r>
              <a:rPr lang="id-ID" dirty="0" smtClean="0"/>
              <a:t> : nilai mean</a:t>
            </a:r>
          </a:p>
          <a:p>
            <a:pPr marL="514350" indent="-514350" algn="just">
              <a:buNone/>
            </a:pPr>
            <a:r>
              <a:rPr lang="id-ID" dirty="0" smtClean="0"/>
              <a:t>                      </a:t>
            </a:r>
            <a:r>
              <a:rPr lang="el-GR" dirty="0" smtClean="0"/>
              <a:t>σ</a:t>
            </a:r>
            <a:r>
              <a:rPr lang="id-ID" dirty="0" smtClean="0"/>
              <a:t>                          </a:t>
            </a:r>
            <a:r>
              <a:rPr lang="el-GR" dirty="0" smtClean="0"/>
              <a:t>σ</a:t>
            </a:r>
            <a:r>
              <a:rPr lang="id-ID" dirty="0" smtClean="0"/>
              <a:t> : deviasi standar</a:t>
            </a:r>
          </a:p>
          <a:p>
            <a:pPr marL="514350" indent="-514350" algn="just">
              <a:buAutoNum type="arabicPeriod" startAt="4"/>
            </a:pPr>
            <a:r>
              <a:rPr lang="id-ID" dirty="0" smtClean="0"/>
              <a:t>Hitung DF kumulatif teoritis (berdasarkan area kurve normal) dan notasikan dengan Fe (X)</a:t>
            </a:r>
          </a:p>
          <a:p>
            <a:pPr marL="514350" indent="-514350" algn="just">
              <a:buAutoNum type="arabicPeriod" startAt="4"/>
            </a:pPr>
            <a:r>
              <a:rPr lang="id-ID" dirty="0" smtClean="0"/>
              <a:t>Hitung selisih antara Fa (X) dengan Fe (X)</a:t>
            </a:r>
          </a:p>
          <a:p>
            <a:pPr marL="514350" indent="-514350" algn="just">
              <a:buAutoNum type="arabicPeriod" startAt="4"/>
            </a:pPr>
            <a:r>
              <a:rPr lang="id-ID" dirty="0" smtClean="0"/>
              <a:t>Ambil angka selisih Fa-Fe maks dan notasikan dengan D</a:t>
            </a:r>
          </a:p>
          <a:p>
            <a:pPr marL="514350" indent="-514350" algn="just">
              <a:buAutoNum type="arabicPeriod" startAt="4"/>
            </a:pPr>
            <a:r>
              <a:rPr lang="id-ID" dirty="0" smtClean="0"/>
              <a:t>Bandingkan nilai D Maks dengan nilai D</a:t>
            </a:r>
            <a:r>
              <a:rPr lang="el-GR" dirty="0" smtClean="0"/>
              <a:t>α</a:t>
            </a:r>
            <a:r>
              <a:rPr lang="id-ID" dirty="0" smtClean="0"/>
              <a:t> (Tabel nilai D untuk uji K-S sampel tunggal)</a:t>
            </a:r>
          </a:p>
          <a:p>
            <a:pPr marL="514350" indent="-514350" algn="just">
              <a:buNone/>
            </a:pPr>
            <a:r>
              <a:rPr lang="id-ID" dirty="0" smtClean="0"/>
              <a:t> 	Kreteria Keputusan   :</a:t>
            </a:r>
          </a:p>
          <a:p>
            <a:pPr marL="514350" indent="-514350" algn="just">
              <a:buNone/>
            </a:pPr>
            <a:r>
              <a:rPr lang="id-ID" dirty="0" smtClean="0"/>
              <a:t>		Ho diterima jika D maks ≤ D</a:t>
            </a:r>
            <a:r>
              <a:rPr lang="el-GR" dirty="0" smtClean="0"/>
              <a:t> α</a:t>
            </a:r>
            <a:endParaRPr lang="id-ID" dirty="0" smtClean="0"/>
          </a:p>
          <a:p>
            <a:pPr marL="514350" indent="-514350" algn="just">
              <a:buNone/>
            </a:pPr>
            <a:r>
              <a:rPr lang="id-ID" dirty="0" smtClean="0"/>
              <a:t>		Ho ditolak jika D maks &gt; D</a:t>
            </a:r>
            <a:r>
              <a:rPr lang="el-GR" dirty="0" smtClean="0"/>
              <a:t> α</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pPr algn="just"/>
            <a:r>
              <a:rPr lang="id-ID" dirty="0" smtClean="0"/>
              <a:t>Contoh :</a:t>
            </a:r>
          </a:p>
          <a:p>
            <a:pPr algn="just">
              <a:buNone/>
            </a:pPr>
            <a:r>
              <a:rPr lang="id-ID" dirty="0" smtClean="0"/>
              <a:t>	Suatu perusahaan penerbangan ingin mengetahui apakah kelambatan waktu take-off pesawat – pesawat terbang di pelabuhan udara X berdistribusi normal. Dari sampel 11 kelambatan yang telah terjadi diketahui (dalam jam) : 2,1; 1,9; 3,2; 2,8; 1,0; 5,1; 0,9; 4,2; 3,9; 3,6; dan 2,7. Dari studi – studi dari pelabuhan udara lainnya, dipertimbangkan bahwa kelambatan take-off di pelabuhan udara X akan mempunyai mean </a:t>
            </a:r>
            <a:r>
              <a:rPr lang="el-GR" dirty="0" smtClean="0"/>
              <a:t>μ</a:t>
            </a:r>
            <a:r>
              <a:rPr lang="id-ID" dirty="0" smtClean="0"/>
              <a:t> = 3 jam dengan deviasi standar  </a:t>
            </a:r>
            <a:r>
              <a:rPr lang="el-GR" dirty="0" smtClean="0"/>
              <a:t>σ</a:t>
            </a:r>
            <a:r>
              <a:rPr lang="id-ID" dirty="0" smtClean="0"/>
              <a:t> = 1 jam. </a:t>
            </a:r>
          </a:p>
          <a:p>
            <a:pPr algn="just">
              <a:buNone/>
            </a:pPr>
            <a:r>
              <a:rPr lang="id-ID" dirty="0" smtClean="0"/>
              <a:t>	untuk menguji hipotesis nihil bahwa kelambatan waktu take-off pesawat udara adalah normal dengan </a:t>
            </a:r>
            <a:r>
              <a:rPr lang="el-GR" dirty="0" smtClean="0"/>
              <a:t>μ</a:t>
            </a:r>
            <a:r>
              <a:rPr lang="id-ID" dirty="0" smtClean="0"/>
              <a:t> = 3 jam dan </a:t>
            </a:r>
            <a:r>
              <a:rPr lang="el-GR" dirty="0" smtClean="0"/>
              <a:t>σ</a:t>
            </a:r>
            <a:r>
              <a:rPr lang="id-ID" dirty="0" smtClean="0"/>
              <a:t> = 1 jam, dilakukan perhitungan sbb :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401080" cy="6215106"/>
          </a:xfrm>
        </p:spPr>
        <p:txBody>
          <a:bodyPr/>
          <a:lstStyle/>
          <a:p>
            <a:r>
              <a:rPr lang="id-ID" dirty="0" smtClean="0"/>
              <a:t>Jawaban </a:t>
            </a:r>
          </a:p>
          <a:p>
            <a:endParaRPr lang="id-ID" dirty="0"/>
          </a:p>
        </p:txBody>
      </p:sp>
      <p:graphicFrame>
        <p:nvGraphicFramePr>
          <p:cNvPr id="6" name="Table 5"/>
          <p:cNvGraphicFramePr>
            <a:graphicFrameLocks noGrp="1"/>
          </p:cNvGraphicFramePr>
          <p:nvPr/>
        </p:nvGraphicFramePr>
        <p:xfrm>
          <a:off x="571470" y="692696"/>
          <a:ext cx="6088762" cy="5973311"/>
        </p:xfrm>
        <a:graphic>
          <a:graphicData uri="http://schemas.openxmlformats.org/drawingml/2006/table">
            <a:tbl>
              <a:tblPr firstRow="1" bandRow="1">
                <a:tableStyleId>{5C22544A-7EE6-4342-B048-85BDC9FD1C3A}</a:tableStyleId>
              </a:tblPr>
              <a:tblGrid>
                <a:gridCol w="1062799"/>
                <a:gridCol w="762428"/>
                <a:gridCol w="857023"/>
                <a:gridCol w="1142698"/>
                <a:gridCol w="1071279"/>
                <a:gridCol w="1192535"/>
              </a:tblGrid>
              <a:tr h="504056">
                <a:tc>
                  <a:txBody>
                    <a:bodyPr/>
                    <a:lstStyle/>
                    <a:p>
                      <a:pPr algn="ctr"/>
                      <a:r>
                        <a:rPr lang="id-ID" sz="1600" dirty="0" smtClean="0"/>
                        <a:t>X</a:t>
                      </a:r>
                      <a:endParaRPr lang="id-ID" sz="1600" dirty="0"/>
                    </a:p>
                  </a:txBody>
                  <a:tcPr/>
                </a:tc>
                <a:tc>
                  <a:txBody>
                    <a:bodyPr/>
                    <a:lstStyle/>
                    <a:p>
                      <a:pPr algn="ctr"/>
                      <a:r>
                        <a:rPr lang="id-ID" sz="1600" dirty="0" smtClean="0"/>
                        <a:t>F k</a:t>
                      </a:r>
                      <a:endParaRPr lang="id-ID" sz="1600" dirty="0"/>
                    </a:p>
                  </a:txBody>
                  <a:tcPr/>
                </a:tc>
                <a:tc>
                  <a:txBody>
                    <a:bodyPr/>
                    <a:lstStyle/>
                    <a:p>
                      <a:pPr algn="ctr"/>
                      <a:r>
                        <a:rPr lang="id-ID" sz="1600" dirty="0" smtClean="0"/>
                        <a:t>Fa</a:t>
                      </a:r>
                      <a:endParaRPr lang="id-ID" sz="1600" dirty="0"/>
                    </a:p>
                  </a:txBody>
                  <a:tcPr/>
                </a:tc>
                <a:tc>
                  <a:txBody>
                    <a:bodyPr/>
                    <a:lstStyle/>
                    <a:p>
                      <a:pPr algn="ctr"/>
                      <a:r>
                        <a:rPr lang="id-ID" sz="1600" dirty="0" smtClean="0"/>
                        <a:t>Z = X-</a:t>
                      </a:r>
                      <a:r>
                        <a:rPr lang="el-GR" sz="1600" dirty="0" smtClean="0"/>
                        <a:t>μ</a:t>
                      </a:r>
                      <a:r>
                        <a:rPr lang="id-ID" sz="1600" dirty="0" smtClean="0"/>
                        <a:t>/</a:t>
                      </a:r>
                      <a:r>
                        <a:rPr lang="el-GR" sz="1600" dirty="0" smtClean="0"/>
                        <a:t>σ</a:t>
                      </a:r>
                      <a:endParaRPr lang="id-ID" sz="1600" dirty="0"/>
                    </a:p>
                  </a:txBody>
                  <a:tcPr/>
                </a:tc>
                <a:tc>
                  <a:txBody>
                    <a:bodyPr/>
                    <a:lstStyle/>
                    <a:p>
                      <a:pPr algn="ctr"/>
                      <a:r>
                        <a:rPr lang="id-ID" sz="1600" dirty="0" smtClean="0"/>
                        <a:t>Fe</a:t>
                      </a:r>
                      <a:endParaRPr lang="id-ID" sz="1600" dirty="0"/>
                    </a:p>
                  </a:txBody>
                  <a:tcPr/>
                </a:tc>
                <a:tc>
                  <a:txBody>
                    <a:bodyPr/>
                    <a:lstStyle/>
                    <a:p>
                      <a:pPr algn="ctr"/>
                      <a:r>
                        <a:rPr lang="id-ID" sz="1600" dirty="0" smtClean="0"/>
                        <a:t>Fa – Fe</a:t>
                      </a:r>
                      <a:r>
                        <a:rPr lang="id-ID" sz="1600" baseline="0" dirty="0" smtClean="0"/>
                        <a:t> (D)</a:t>
                      </a:r>
                      <a:endParaRPr lang="id-ID" sz="1600" dirty="0"/>
                    </a:p>
                  </a:txBody>
                  <a:tcPr/>
                </a:tc>
              </a:tr>
              <a:tr h="360040">
                <a:tc>
                  <a:txBody>
                    <a:bodyPr/>
                    <a:lstStyle/>
                    <a:p>
                      <a:pPr algn="ctr" fontAlgn="b"/>
                      <a:r>
                        <a:rPr lang="id-ID" sz="1600" b="0" i="0" u="none" strike="noStrike" dirty="0">
                          <a:solidFill>
                            <a:srgbClr val="000000"/>
                          </a:solidFill>
                          <a:latin typeface="Calibri"/>
                        </a:rPr>
                        <a:t>                  0,9 </a:t>
                      </a:r>
                    </a:p>
                  </a:txBody>
                  <a:tcPr marL="9525" marR="9525" marT="9525" marB="0" anchor="b"/>
                </a:tc>
                <a:tc>
                  <a:txBody>
                    <a:bodyPr/>
                    <a:lstStyle/>
                    <a:p>
                      <a:pPr algn="ctr" fontAlgn="b"/>
                      <a:r>
                        <a:rPr lang="id-ID" sz="1600" b="0" i="0" u="none" strike="noStrike" dirty="0" smtClean="0">
                          <a:solidFill>
                            <a:srgbClr val="000000"/>
                          </a:solidFill>
                          <a:latin typeface="Calibri"/>
                        </a:rPr>
                        <a:t>1</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0,0909</a:t>
                      </a:r>
                    </a:p>
                  </a:txBody>
                  <a:tcPr marL="9525" marR="9525" marT="9525" marB="0" anchor="b"/>
                </a:tc>
                <a:tc>
                  <a:txBody>
                    <a:bodyPr/>
                    <a:lstStyle/>
                    <a:p>
                      <a:pPr algn="ctr" fontAlgn="b"/>
                      <a:r>
                        <a:rPr lang="id-ID" sz="1600" b="0" i="0" u="none" strike="noStrike" dirty="0">
                          <a:solidFill>
                            <a:srgbClr val="000000"/>
                          </a:solidFill>
                          <a:latin typeface="Calibri"/>
                        </a:rPr>
                        <a:t>-2,1</a:t>
                      </a:r>
                    </a:p>
                  </a:txBody>
                  <a:tcPr marL="9525" marR="9525" marT="9525" marB="0" anchor="b"/>
                </a:tc>
                <a:tc>
                  <a:txBody>
                    <a:bodyPr/>
                    <a:lstStyle/>
                    <a:p>
                      <a:pPr algn="ctr" fontAlgn="b"/>
                      <a:r>
                        <a:rPr lang="id-ID" sz="1600" b="0" i="0" u="none" strike="noStrike" dirty="0">
                          <a:solidFill>
                            <a:srgbClr val="000000"/>
                          </a:solidFill>
                          <a:latin typeface="Calibri"/>
                        </a:rPr>
                        <a:t>0,0179</a:t>
                      </a:r>
                    </a:p>
                  </a:txBody>
                  <a:tcPr marL="9525" marR="9525" marT="9525" marB="0" anchor="b"/>
                </a:tc>
                <a:tc>
                  <a:txBody>
                    <a:bodyPr/>
                    <a:lstStyle/>
                    <a:p>
                      <a:pPr algn="ctr" fontAlgn="b"/>
                      <a:r>
                        <a:rPr lang="id-ID" sz="1600" b="0" i="0" u="none" strike="noStrike" dirty="0">
                          <a:solidFill>
                            <a:srgbClr val="000000"/>
                          </a:solidFill>
                          <a:latin typeface="Calibri"/>
                        </a:rPr>
                        <a:t>0,0730</a:t>
                      </a:r>
                    </a:p>
                  </a:txBody>
                  <a:tcPr marL="9525" marR="9525" marT="9525" marB="0" anchor="b"/>
                </a:tc>
              </a:tr>
              <a:tr h="366891">
                <a:tc>
                  <a:txBody>
                    <a:bodyPr/>
                    <a:lstStyle/>
                    <a:p>
                      <a:pPr algn="ctr" fontAlgn="b"/>
                      <a:r>
                        <a:rPr lang="id-ID" sz="1600" b="0" i="0" u="none" strike="noStrike" dirty="0">
                          <a:solidFill>
                            <a:srgbClr val="000000"/>
                          </a:solidFill>
                          <a:latin typeface="Calibri"/>
                        </a:rPr>
                        <a:t>                  1,0 </a:t>
                      </a:r>
                    </a:p>
                  </a:txBody>
                  <a:tcPr marL="9525" marR="9525" marT="9525" marB="0" anchor="b"/>
                </a:tc>
                <a:tc>
                  <a:txBody>
                    <a:bodyPr/>
                    <a:lstStyle/>
                    <a:p>
                      <a:pPr algn="ctr" fontAlgn="b"/>
                      <a:r>
                        <a:rPr lang="id-ID" sz="1600" b="0" i="0" u="none" strike="noStrike" dirty="0" smtClean="0">
                          <a:solidFill>
                            <a:srgbClr val="000000"/>
                          </a:solidFill>
                          <a:latin typeface="Calibri"/>
                        </a:rPr>
                        <a:t>2</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0,1818</a:t>
                      </a:r>
                    </a:p>
                  </a:txBody>
                  <a:tcPr marL="9525" marR="9525" marT="9525" marB="0" anchor="b"/>
                </a:tc>
                <a:tc>
                  <a:txBody>
                    <a:bodyPr/>
                    <a:lstStyle/>
                    <a:p>
                      <a:pPr algn="ctr" fontAlgn="b"/>
                      <a:r>
                        <a:rPr lang="id-ID" sz="1600" b="0" i="0" u="none" strike="noStrike" dirty="0">
                          <a:solidFill>
                            <a:srgbClr val="000000"/>
                          </a:solidFill>
                          <a:latin typeface="Calibri"/>
                        </a:rPr>
                        <a:t>-2</a:t>
                      </a:r>
                    </a:p>
                  </a:txBody>
                  <a:tcPr marL="9525" marR="9525" marT="9525" marB="0" anchor="b"/>
                </a:tc>
                <a:tc>
                  <a:txBody>
                    <a:bodyPr/>
                    <a:lstStyle/>
                    <a:p>
                      <a:pPr algn="ctr" fontAlgn="b"/>
                      <a:r>
                        <a:rPr lang="id-ID" sz="1600" b="0" i="0" u="none" strike="noStrike" dirty="0">
                          <a:solidFill>
                            <a:srgbClr val="000000"/>
                          </a:solidFill>
                          <a:latin typeface="Calibri"/>
                        </a:rPr>
                        <a:t>0,0228</a:t>
                      </a:r>
                    </a:p>
                  </a:txBody>
                  <a:tcPr marL="9525" marR="9525" marT="9525" marB="0" anchor="b"/>
                </a:tc>
                <a:tc>
                  <a:txBody>
                    <a:bodyPr/>
                    <a:lstStyle/>
                    <a:p>
                      <a:pPr algn="ctr" fontAlgn="b"/>
                      <a:r>
                        <a:rPr lang="id-ID" sz="1600" b="0" i="0" u="none" strike="noStrike" dirty="0">
                          <a:solidFill>
                            <a:srgbClr val="000000"/>
                          </a:solidFill>
                          <a:latin typeface="Calibri"/>
                        </a:rPr>
                        <a:t>0,1590</a:t>
                      </a:r>
                    </a:p>
                  </a:txBody>
                  <a:tcPr marL="9525" marR="9525" marT="9525" marB="0" anchor="b"/>
                </a:tc>
              </a:tr>
              <a:tr h="373742">
                <a:tc>
                  <a:txBody>
                    <a:bodyPr/>
                    <a:lstStyle/>
                    <a:p>
                      <a:pPr algn="ctr" fontAlgn="b"/>
                      <a:r>
                        <a:rPr lang="id-ID" sz="1600" b="0" i="0" u="none" strike="noStrike" dirty="0">
                          <a:solidFill>
                            <a:srgbClr val="000000"/>
                          </a:solidFill>
                          <a:latin typeface="Calibri"/>
                        </a:rPr>
                        <a:t>                  1,9 </a:t>
                      </a:r>
                    </a:p>
                  </a:txBody>
                  <a:tcPr marL="9525" marR="9525" marT="9525" marB="0" anchor="b"/>
                </a:tc>
                <a:tc>
                  <a:txBody>
                    <a:bodyPr/>
                    <a:lstStyle/>
                    <a:p>
                      <a:pPr algn="ctr" fontAlgn="b"/>
                      <a:r>
                        <a:rPr lang="id-ID" sz="1600" b="0" i="0" u="none" strike="noStrike" dirty="0" smtClean="0">
                          <a:solidFill>
                            <a:srgbClr val="000000"/>
                          </a:solidFill>
                          <a:latin typeface="Calibri"/>
                        </a:rPr>
                        <a:t>3</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0,2727</a:t>
                      </a:r>
                    </a:p>
                  </a:txBody>
                  <a:tcPr marL="9525" marR="9525" marT="9525" marB="0" anchor="b"/>
                </a:tc>
                <a:tc>
                  <a:txBody>
                    <a:bodyPr/>
                    <a:lstStyle/>
                    <a:p>
                      <a:pPr algn="ctr" fontAlgn="b"/>
                      <a:r>
                        <a:rPr lang="id-ID" sz="1600" b="0" i="0" u="none" strike="noStrike" dirty="0">
                          <a:solidFill>
                            <a:srgbClr val="000000"/>
                          </a:solidFill>
                          <a:latin typeface="Calibri"/>
                        </a:rPr>
                        <a:t>-1,1</a:t>
                      </a:r>
                    </a:p>
                  </a:txBody>
                  <a:tcPr marL="9525" marR="9525" marT="9525" marB="0" anchor="b"/>
                </a:tc>
                <a:tc>
                  <a:txBody>
                    <a:bodyPr/>
                    <a:lstStyle/>
                    <a:p>
                      <a:pPr algn="ctr" fontAlgn="b"/>
                      <a:r>
                        <a:rPr lang="id-ID" sz="1600" b="0" i="0" u="none" strike="noStrike" dirty="0">
                          <a:solidFill>
                            <a:srgbClr val="000000"/>
                          </a:solidFill>
                          <a:latin typeface="Calibri"/>
                        </a:rPr>
                        <a:t>0,1357</a:t>
                      </a:r>
                    </a:p>
                  </a:txBody>
                  <a:tcPr marL="9525" marR="9525" marT="9525" marB="0" anchor="b"/>
                </a:tc>
                <a:tc>
                  <a:txBody>
                    <a:bodyPr/>
                    <a:lstStyle/>
                    <a:p>
                      <a:pPr algn="ctr" fontAlgn="b"/>
                      <a:r>
                        <a:rPr lang="id-ID" sz="1600" b="0" i="0" u="none" strike="noStrike" dirty="0">
                          <a:solidFill>
                            <a:srgbClr val="000000"/>
                          </a:solidFill>
                          <a:latin typeface="Calibri"/>
                        </a:rPr>
                        <a:t>0,1370</a:t>
                      </a:r>
                    </a:p>
                  </a:txBody>
                  <a:tcPr marL="9525" marR="9525" marT="9525" marB="0" anchor="b"/>
                </a:tc>
              </a:tr>
              <a:tr h="236577">
                <a:tc>
                  <a:txBody>
                    <a:bodyPr/>
                    <a:lstStyle/>
                    <a:p>
                      <a:pPr algn="ctr" fontAlgn="b"/>
                      <a:r>
                        <a:rPr lang="id-ID" sz="1600" b="0" i="0" u="none" strike="noStrike" dirty="0">
                          <a:solidFill>
                            <a:srgbClr val="000000"/>
                          </a:solidFill>
                          <a:latin typeface="Calibri"/>
                        </a:rPr>
                        <a:t>                  2,1 </a:t>
                      </a:r>
                    </a:p>
                  </a:txBody>
                  <a:tcPr marL="9525" marR="9525" marT="9525" marB="0" anchor="b"/>
                </a:tc>
                <a:tc>
                  <a:txBody>
                    <a:bodyPr/>
                    <a:lstStyle/>
                    <a:p>
                      <a:pPr algn="ctr" fontAlgn="b"/>
                      <a:r>
                        <a:rPr lang="id-ID" sz="1600" b="0" i="0" u="none" strike="noStrike" dirty="0" smtClean="0">
                          <a:solidFill>
                            <a:srgbClr val="000000"/>
                          </a:solidFill>
                          <a:latin typeface="Calibri"/>
                        </a:rPr>
                        <a:t>4</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0,3636</a:t>
                      </a:r>
                    </a:p>
                  </a:txBody>
                  <a:tcPr marL="9525" marR="9525" marT="9525" marB="0" anchor="b"/>
                </a:tc>
                <a:tc>
                  <a:txBody>
                    <a:bodyPr/>
                    <a:lstStyle/>
                    <a:p>
                      <a:pPr algn="ctr" fontAlgn="b"/>
                      <a:r>
                        <a:rPr lang="id-ID" sz="1600" b="0" i="0" u="none" strike="noStrike" dirty="0">
                          <a:solidFill>
                            <a:srgbClr val="000000"/>
                          </a:solidFill>
                          <a:latin typeface="Calibri"/>
                        </a:rPr>
                        <a:t>-0,9</a:t>
                      </a:r>
                    </a:p>
                  </a:txBody>
                  <a:tcPr marL="9525" marR="9525" marT="9525" marB="0" anchor="b"/>
                </a:tc>
                <a:tc>
                  <a:txBody>
                    <a:bodyPr/>
                    <a:lstStyle/>
                    <a:p>
                      <a:pPr algn="ctr" fontAlgn="b"/>
                      <a:r>
                        <a:rPr lang="id-ID" sz="1600" b="0" i="0" u="none" strike="noStrike" dirty="0">
                          <a:solidFill>
                            <a:srgbClr val="000000"/>
                          </a:solidFill>
                          <a:latin typeface="Calibri"/>
                        </a:rPr>
                        <a:t>0,1841</a:t>
                      </a:r>
                    </a:p>
                  </a:txBody>
                  <a:tcPr marL="9525" marR="9525" marT="9525" marB="0" anchor="b"/>
                </a:tc>
                <a:tc>
                  <a:txBody>
                    <a:bodyPr/>
                    <a:lstStyle/>
                    <a:p>
                      <a:pPr algn="ctr" fontAlgn="b"/>
                      <a:r>
                        <a:rPr lang="id-ID" sz="1600" b="0" i="0" u="none" strike="noStrike" dirty="0">
                          <a:solidFill>
                            <a:srgbClr val="000000"/>
                          </a:solidFill>
                          <a:latin typeface="Calibri"/>
                        </a:rPr>
                        <a:t>0,1795</a:t>
                      </a:r>
                    </a:p>
                  </a:txBody>
                  <a:tcPr marL="9525" marR="9525" marT="9525" marB="0" anchor="b"/>
                </a:tc>
              </a:tr>
              <a:tr h="315436">
                <a:tc>
                  <a:txBody>
                    <a:bodyPr/>
                    <a:lstStyle/>
                    <a:p>
                      <a:pPr algn="ctr" fontAlgn="b"/>
                      <a:r>
                        <a:rPr lang="id-ID" sz="1600" b="0" i="0" u="none" strike="noStrike" dirty="0">
                          <a:solidFill>
                            <a:srgbClr val="000000"/>
                          </a:solidFill>
                          <a:latin typeface="Calibri"/>
                        </a:rPr>
                        <a:t>                  2,7 </a:t>
                      </a:r>
                    </a:p>
                  </a:txBody>
                  <a:tcPr marL="9525" marR="9525" marT="9525" marB="0" anchor="b"/>
                </a:tc>
                <a:tc>
                  <a:txBody>
                    <a:bodyPr/>
                    <a:lstStyle/>
                    <a:p>
                      <a:pPr algn="ctr" fontAlgn="b"/>
                      <a:r>
                        <a:rPr lang="id-ID" sz="1600" b="0" i="0" u="none" strike="noStrike" dirty="0" smtClean="0">
                          <a:solidFill>
                            <a:srgbClr val="000000"/>
                          </a:solidFill>
                          <a:latin typeface="Calibri"/>
                        </a:rPr>
                        <a:t>5</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0,4545</a:t>
                      </a:r>
                    </a:p>
                  </a:txBody>
                  <a:tcPr marL="9525" marR="9525" marT="9525" marB="0" anchor="b"/>
                </a:tc>
                <a:tc>
                  <a:txBody>
                    <a:bodyPr/>
                    <a:lstStyle/>
                    <a:p>
                      <a:pPr algn="ctr" fontAlgn="b"/>
                      <a:r>
                        <a:rPr lang="id-ID" sz="1600" b="0" i="0" u="none" strike="noStrike" dirty="0">
                          <a:solidFill>
                            <a:srgbClr val="000000"/>
                          </a:solidFill>
                          <a:latin typeface="Calibri"/>
                        </a:rPr>
                        <a:t>-0,3</a:t>
                      </a:r>
                    </a:p>
                  </a:txBody>
                  <a:tcPr marL="9525" marR="9525" marT="9525" marB="0" anchor="b"/>
                </a:tc>
                <a:tc>
                  <a:txBody>
                    <a:bodyPr/>
                    <a:lstStyle/>
                    <a:p>
                      <a:pPr algn="ctr" fontAlgn="b"/>
                      <a:r>
                        <a:rPr lang="id-ID" sz="1600" b="0" i="0" u="none" strike="noStrike">
                          <a:solidFill>
                            <a:srgbClr val="000000"/>
                          </a:solidFill>
                          <a:latin typeface="Calibri"/>
                        </a:rPr>
                        <a:t>0,3821</a:t>
                      </a:r>
                    </a:p>
                  </a:txBody>
                  <a:tcPr marL="9525" marR="9525" marT="9525" marB="0" anchor="b"/>
                </a:tc>
                <a:tc>
                  <a:txBody>
                    <a:bodyPr/>
                    <a:lstStyle/>
                    <a:p>
                      <a:pPr algn="ctr" fontAlgn="b"/>
                      <a:r>
                        <a:rPr lang="id-ID" sz="1600" b="0" i="0" u="none" strike="noStrike" dirty="0">
                          <a:solidFill>
                            <a:srgbClr val="000000"/>
                          </a:solidFill>
                          <a:latin typeface="Calibri"/>
                        </a:rPr>
                        <a:t>0,0724</a:t>
                      </a:r>
                    </a:p>
                  </a:txBody>
                  <a:tcPr marL="9525" marR="9525" marT="9525" marB="0" anchor="b"/>
                </a:tc>
              </a:tr>
              <a:tr h="322287">
                <a:tc>
                  <a:txBody>
                    <a:bodyPr/>
                    <a:lstStyle/>
                    <a:p>
                      <a:pPr algn="ctr" fontAlgn="b"/>
                      <a:r>
                        <a:rPr lang="id-ID" sz="1600" b="0" i="0" u="none" strike="noStrike" dirty="0">
                          <a:solidFill>
                            <a:srgbClr val="000000"/>
                          </a:solidFill>
                          <a:latin typeface="Calibri"/>
                        </a:rPr>
                        <a:t>                  2,8 </a:t>
                      </a:r>
                    </a:p>
                  </a:txBody>
                  <a:tcPr marL="9525" marR="9525" marT="9525" marB="0" anchor="b"/>
                </a:tc>
                <a:tc>
                  <a:txBody>
                    <a:bodyPr/>
                    <a:lstStyle/>
                    <a:p>
                      <a:pPr algn="ctr" fontAlgn="b"/>
                      <a:r>
                        <a:rPr lang="id-ID" sz="1600" b="0" i="0" u="none" strike="noStrike" dirty="0" smtClean="0">
                          <a:solidFill>
                            <a:srgbClr val="000000"/>
                          </a:solidFill>
                          <a:latin typeface="Calibri"/>
                        </a:rPr>
                        <a:t>6</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0,5455</a:t>
                      </a:r>
                    </a:p>
                  </a:txBody>
                  <a:tcPr marL="9525" marR="9525" marT="9525" marB="0" anchor="b"/>
                </a:tc>
                <a:tc>
                  <a:txBody>
                    <a:bodyPr/>
                    <a:lstStyle/>
                    <a:p>
                      <a:pPr algn="ctr" fontAlgn="b"/>
                      <a:r>
                        <a:rPr lang="id-ID" sz="1600" b="0" i="0" u="none" strike="noStrike">
                          <a:solidFill>
                            <a:srgbClr val="000000"/>
                          </a:solidFill>
                          <a:latin typeface="Calibri"/>
                        </a:rPr>
                        <a:t>-0,2</a:t>
                      </a:r>
                    </a:p>
                  </a:txBody>
                  <a:tcPr marL="9525" marR="9525" marT="9525" marB="0" anchor="b"/>
                </a:tc>
                <a:tc>
                  <a:txBody>
                    <a:bodyPr/>
                    <a:lstStyle/>
                    <a:p>
                      <a:pPr algn="ctr" fontAlgn="b"/>
                      <a:r>
                        <a:rPr lang="id-ID" sz="1600" b="0" i="0" u="none" strike="noStrike">
                          <a:solidFill>
                            <a:srgbClr val="000000"/>
                          </a:solidFill>
                          <a:latin typeface="Calibri"/>
                        </a:rPr>
                        <a:t>0,4207</a:t>
                      </a:r>
                    </a:p>
                  </a:txBody>
                  <a:tcPr marL="9525" marR="9525" marT="9525" marB="0" anchor="b"/>
                </a:tc>
                <a:tc>
                  <a:txBody>
                    <a:bodyPr/>
                    <a:lstStyle/>
                    <a:p>
                      <a:pPr algn="ctr" fontAlgn="b"/>
                      <a:r>
                        <a:rPr lang="id-ID" sz="1600" b="0" i="0" u="none" strike="noStrike" dirty="0">
                          <a:solidFill>
                            <a:srgbClr val="000000"/>
                          </a:solidFill>
                          <a:latin typeface="Calibri"/>
                        </a:rPr>
                        <a:t>0,1248</a:t>
                      </a:r>
                    </a:p>
                  </a:txBody>
                  <a:tcPr marL="9525" marR="9525" marT="9525" marB="0" anchor="b"/>
                </a:tc>
              </a:tr>
              <a:tr h="445900">
                <a:tc>
                  <a:txBody>
                    <a:bodyPr/>
                    <a:lstStyle/>
                    <a:p>
                      <a:pPr algn="ctr" fontAlgn="b"/>
                      <a:r>
                        <a:rPr lang="id-ID" sz="1600" b="0" i="0" u="none" strike="noStrike" dirty="0">
                          <a:solidFill>
                            <a:srgbClr val="000000"/>
                          </a:solidFill>
                          <a:latin typeface="Calibri"/>
                        </a:rPr>
                        <a:t>                  3,2 </a:t>
                      </a:r>
                    </a:p>
                  </a:txBody>
                  <a:tcPr marL="9525" marR="9525" marT="9525" marB="0" anchor="b"/>
                </a:tc>
                <a:tc>
                  <a:txBody>
                    <a:bodyPr/>
                    <a:lstStyle/>
                    <a:p>
                      <a:pPr algn="ctr" fontAlgn="b"/>
                      <a:r>
                        <a:rPr lang="id-ID" sz="1600" b="0" i="0" u="none" strike="noStrike" dirty="0" smtClean="0">
                          <a:solidFill>
                            <a:srgbClr val="000000"/>
                          </a:solidFill>
                          <a:latin typeface="Calibri"/>
                        </a:rPr>
                        <a:t>7</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0,6364</a:t>
                      </a:r>
                    </a:p>
                  </a:txBody>
                  <a:tcPr marL="9525" marR="9525" marT="9525" marB="0" anchor="b"/>
                </a:tc>
                <a:tc>
                  <a:txBody>
                    <a:bodyPr/>
                    <a:lstStyle/>
                    <a:p>
                      <a:pPr algn="ctr" fontAlgn="b"/>
                      <a:r>
                        <a:rPr lang="id-ID" sz="1600" b="0" i="0" u="none" strike="noStrike">
                          <a:solidFill>
                            <a:srgbClr val="000000"/>
                          </a:solidFill>
                          <a:latin typeface="Calibri"/>
                        </a:rPr>
                        <a:t>0,2</a:t>
                      </a:r>
                    </a:p>
                  </a:txBody>
                  <a:tcPr marL="9525" marR="9525" marT="9525" marB="0" anchor="b"/>
                </a:tc>
                <a:tc>
                  <a:txBody>
                    <a:bodyPr/>
                    <a:lstStyle/>
                    <a:p>
                      <a:pPr algn="ctr" fontAlgn="b"/>
                      <a:r>
                        <a:rPr lang="id-ID" sz="1600" b="0" i="0" u="none" strike="noStrike">
                          <a:solidFill>
                            <a:srgbClr val="000000"/>
                          </a:solidFill>
                          <a:latin typeface="Calibri"/>
                        </a:rPr>
                        <a:t>0,5793</a:t>
                      </a:r>
                    </a:p>
                  </a:txBody>
                  <a:tcPr marL="9525" marR="9525" marT="9525" marB="0" anchor="b"/>
                </a:tc>
                <a:tc>
                  <a:txBody>
                    <a:bodyPr/>
                    <a:lstStyle/>
                    <a:p>
                      <a:pPr algn="ctr" fontAlgn="b"/>
                      <a:r>
                        <a:rPr lang="id-ID" sz="1600" b="0" i="0" u="none" strike="noStrike" dirty="0">
                          <a:solidFill>
                            <a:srgbClr val="000000"/>
                          </a:solidFill>
                          <a:latin typeface="Calibri"/>
                        </a:rPr>
                        <a:t>0,0571</a:t>
                      </a:r>
                    </a:p>
                  </a:txBody>
                  <a:tcPr marL="9525" marR="9525" marT="9525" marB="0" anchor="b"/>
                </a:tc>
              </a:tr>
              <a:tr h="445900">
                <a:tc>
                  <a:txBody>
                    <a:bodyPr/>
                    <a:lstStyle/>
                    <a:p>
                      <a:pPr algn="ctr" fontAlgn="b"/>
                      <a:r>
                        <a:rPr lang="id-ID" sz="1600" b="0" i="0" u="none" strike="noStrike" dirty="0">
                          <a:solidFill>
                            <a:srgbClr val="000000"/>
                          </a:solidFill>
                          <a:latin typeface="Calibri"/>
                        </a:rPr>
                        <a:t>                  3,6 </a:t>
                      </a:r>
                    </a:p>
                  </a:txBody>
                  <a:tcPr marL="9525" marR="9525" marT="9525" marB="0" anchor="b"/>
                </a:tc>
                <a:tc>
                  <a:txBody>
                    <a:bodyPr/>
                    <a:lstStyle/>
                    <a:p>
                      <a:pPr algn="ctr" fontAlgn="b"/>
                      <a:r>
                        <a:rPr lang="id-ID" sz="1600" b="0" i="0" u="none" strike="noStrike" dirty="0" smtClean="0">
                          <a:solidFill>
                            <a:srgbClr val="000000"/>
                          </a:solidFill>
                          <a:latin typeface="Calibri"/>
                        </a:rPr>
                        <a:t>8</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0,7273</a:t>
                      </a:r>
                    </a:p>
                  </a:txBody>
                  <a:tcPr marL="9525" marR="9525" marT="9525" marB="0" anchor="b"/>
                </a:tc>
                <a:tc>
                  <a:txBody>
                    <a:bodyPr/>
                    <a:lstStyle/>
                    <a:p>
                      <a:pPr algn="ctr" fontAlgn="b"/>
                      <a:r>
                        <a:rPr lang="id-ID" sz="1600" b="0" i="0" u="none" strike="noStrike">
                          <a:solidFill>
                            <a:srgbClr val="000000"/>
                          </a:solidFill>
                          <a:latin typeface="Calibri"/>
                        </a:rPr>
                        <a:t>0,6</a:t>
                      </a:r>
                    </a:p>
                  </a:txBody>
                  <a:tcPr marL="9525" marR="9525" marT="9525" marB="0" anchor="b"/>
                </a:tc>
                <a:tc>
                  <a:txBody>
                    <a:bodyPr/>
                    <a:lstStyle/>
                    <a:p>
                      <a:pPr algn="ctr" fontAlgn="b"/>
                      <a:r>
                        <a:rPr lang="id-ID" sz="1600" b="0" i="0" u="none" strike="noStrike">
                          <a:solidFill>
                            <a:srgbClr val="000000"/>
                          </a:solidFill>
                          <a:latin typeface="Calibri"/>
                        </a:rPr>
                        <a:t>0,7257</a:t>
                      </a:r>
                    </a:p>
                  </a:txBody>
                  <a:tcPr marL="9525" marR="9525" marT="9525" marB="0" anchor="b"/>
                </a:tc>
                <a:tc>
                  <a:txBody>
                    <a:bodyPr/>
                    <a:lstStyle/>
                    <a:p>
                      <a:pPr algn="ctr" fontAlgn="b"/>
                      <a:r>
                        <a:rPr lang="id-ID" sz="1600" b="0" i="0" u="none" strike="noStrike" dirty="0">
                          <a:solidFill>
                            <a:srgbClr val="000000"/>
                          </a:solidFill>
                          <a:latin typeface="Calibri"/>
                        </a:rPr>
                        <a:t>0,0016</a:t>
                      </a:r>
                    </a:p>
                  </a:txBody>
                  <a:tcPr marL="9525" marR="9525" marT="9525" marB="0" anchor="b"/>
                </a:tc>
              </a:tr>
              <a:tr h="445900">
                <a:tc>
                  <a:txBody>
                    <a:bodyPr/>
                    <a:lstStyle/>
                    <a:p>
                      <a:pPr algn="ctr" fontAlgn="b"/>
                      <a:r>
                        <a:rPr lang="id-ID" sz="1600" b="0" i="0" u="none" strike="noStrike" dirty="0">
                          <a:solidFill>
                            <a:srgbClr val="000000"/>
                          </a:solidFill>
                          <a:latin typeface="Calibri"/>
                        </a:rPr>
                        <a:t>                  3,9 </a:t>
                      </a:r>
                    </a:p>
                  </a:txBody>
                  <a:tcPr marL="9525" marR="9525" marT="9525" marB="0" anchor="b"/>
                </a:tc>
                <a:tc>
                  <a:txBody>
                    <a:bodyPr/>
                    <a:lstStyle/>
                    <a:p>
                      <a:pPr algn="ctr" fontAlgn="b"/>
                      <a:r>
                        <a:rPr lang="id-ID" sz="1600" b="0" i="0" u="none" strike="noStrike" dirty="0" smtClean="0">
                          <a:solidFill>
                            <a:srgbClr val="000000"/>
                          </a:solidFill>
                          <a:latin typeface="Calibri"/>
                        </a:rPr>
                        <a:t>9</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0,8182</a:t>
                      </a:r>
                    </a:p>
                  </a:txBody>
                  <a:tcPr marL="9525" marR="9525" marT="9525" marB="0" anchor="b"/>
                </a:tc>
                <a:tc>
                  <a:txBody>
                    <a:bodyPr/>
                    <a:lstStyle/>
                    <a:p>
                      <a:pPr algn="ctr" fontAlgn="b"/>
                      <a:r>
                        <a:rPr lang="id-ID" sz="1600" b="0" i="0" u="none" strike="noStrike">
                          <a:solidFill>
                            <a:srgbClr val="000000"/>
                          </a:solidFill>
                          <a:latin typeface="Calibri"/>
                        </a:rPr>
                        <a:t>0,9</a:t>
                      </a:r>
                    </a:p>
                  </a:txBody>
                  <a:tcPr marL="9525" marR="9525" marT="9525" marB="0" anchor="b"/>
                </a:tc>
                <a:tc>
                  <a:txBody>
                    <a:bodyPr/>
                    <a:lstStyle/>
                    <a:p>
                      <a:pPr algn="ctr" fontAlgn="b"/>
                      <a:r>
                        <a:rPr lang="id-ID" sz="1600" b="0" i="0" u="none" strike="noStrike">
                          <a:solidFill>
                            <a:srgbClr val="000000"/>
                          </a:solidFill>
                          <a:latin typeface="Calibri"/>
                        </a:rPr>
                        <a:t>0,8159</a:t>
                      </a:r>
                    </a:p>
                  </a:txBody>
                  <a:tcPr marL="9525" marR="9525" marT="9525" marB="0" anchor="b"/>
                </a:tc>
                <a:tc>
                  <a:txBody>
                    <a:bodyPr/>
                    <a:lstStyle/>
                    <a:p>
                      <a:pPr algn="ctr" fontAlgn="b"/>
                      <a:r>
                        <a:rPr lang="id-ID" sz="1600" b="0" i="0" u="none" strike="noStrike" dirty="0">
                          <a:solidFill>
                            <a:srgbClr val="000000"/>
                          </a:solidFill>
                          <a:latin typeface="Calibri"/>
                        </a:rPr>
                        <a:t>0,0023</a:t>
                      </a:r>
                    </a:p>
                  </a:txBody>
                  <a:tcPr marL="9525" marR="9525" marT="9525" marB="0" anchor="b"/>
                </a:tc>
              </a:tr>
              <a:tr h="445900">
                <a:tc>
                  <a:txBody>
                    <a:bodyPr/>
                    <a:lstStyle/>
                    <a:p>
                      <a:pPr algn="ctr" fontAlgn="b"/>
                      <a:r>
                        <a:rPr lang="id-ID" sz="1600" b="0" i="0" u="none" strike="noStrike" dirty="0">
                          <a:solidFill>
                            <a:srgbClr val="000000"/>
                          </a:solidFill>
                          <a:latin typeface="Calibri"/>
                        </a:rPr>
                        <a:t>                  4,2 </a:t>
                      </a:r>
                    </a:p>
                  </a:txBody>
                  <a:tcPr marL="9525" marR="9525" marT="9525" marB="0" anchor="b"/>
                </a:tc>
                <a:tc>
                  <a:txBody>
                    <a:bodyPr/>
                    <a:lstStyle/>
                    <a:p>
                      <a:pPr algn="ctr" fontAlgn="b"/>
                      <a:r>
                        <a:rPr lang="id-ID" sz="1600" b="0" i="0" u="none" strike="noStrike" dirty="0" smtClean="0">
                          <a:solidFill>
                            <a:srgbClr val="000000"/>
                          </a:solidFill>
                          <a:latin typeface="Calibri"/>
                        </a:rPr>
                        <a:t>10</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0,9091</a:t>
                      </a:r>
                    </a:p>
                  </a:txBody>
                  <a:tcPr marL="9525" marR="9525" marT="9525" marB="0" anchor="b"/>
                </a:tc>
                <a:tc>
                  <a:txBody>
                    <a:bodyPr/>
                    <a:lstStyle/>
                    <a:p>
                      <a:pPr algn="ctr" fontAlgn="b"/>
                      <a:r>
                        <a:rPr lang="id-ID" sz="1600" b="0" i="0" u="none" strike="noStrike" dirty="0">
                          <a:solidFill>
                            <a:srgbClr val="000000"/>
                          </a:solidFill>
                          <a:latin typeface="Calibri"/>
                        </a:rPr>
                        <a:t>1,2</a:t>
                      </a:r>
                    </a:p>
                  </a:txBody>
                  <a:tcPr marL="9525" marR="9525" marT="9525" marB="0" anchor="b"/>
                </a:tc>
                <a:tc>
                  <a:txBody>
                    <a:bodyPr/>
                    <a:lstStyle/>
                    <a:p>
                      <a:pPr algn="ctr" fontAlgn="b"/>
                      <a:r>
                        <a:rPr lang="id-ID" sz="1600" b="0" i="0" u="none" strike="noStrike">
                          <a:solidFill>
                            <a:srgbClr val="000000"/>
                          </a:solidFill>
                          <a:latin typeface="Calibri"/>
                        </a:rPr>
                        <a:t>0,8849</a:t>
                      </a:r>
                    </a:p>
                  </a:txBody>
                  <a:tcPr marL="9525" marR="9525" marT="9525" marB="0" anchor="b"/>
                </a:tc>
                <a:tc>
                  <a:txBody>
                    <a:bodyPr/>
                    <a:lstStyle/>
                    <a:p>
                      <a:pPr algn="ctr" fontAlgn="b"/>
                      <a:r>
                        <a:rPr lang="id-ID" sz="1600" b="0" i="0" u="none" strike="noStrike" dirty="0">
                          <a:solidFill>
                            <a:srgbClr val="000000"/>
                          </a:solidFill>
                          <a:latin typeface="Calibri"/>
                        </a:rPr>
                        <a:t>0,0242</a:t>
                      </a:r>
                    </a:p>
                  </a:txBody>
                  <a:tcPr marL="9525" marR="9525" marT="9525" marB="0" anchor="b"/>
                </a:tc>
              </a:tr>
              <a:tr h="445900">
                <a:tc>
                  <a:txBody>
                    <a:bodyPr/>
                    <a:lstStyle/>
                    <a:p>
                      <a:pPr algn="ctr" fontAlgn="b"/>
                      <a:r>
                        <a:rPr lang="id-ID" sz="1600" b="0" i="0" u="none" strike="noStrike" dirty="0">
                          <a:solidFill>
                            <a:srgbClr val="000000"/>
                          </a:solidFill>
                          <a:latin typeface="Calibri"/>
                        </a:rPr>
                        <a:t>                  5,1 </a:t>
                      </a:r>
                    </a:p>
                  </a:txBody>
                  <a:tcPr marL="9525" marR="9525" marT="9525" marB="0" anchor="b"/>
                </a:tc>
                <a:tc>
                  <a:txBody>
                    <a:bodyPr/>
                    <a:lstStyle/>
                    <a:p>
                      <a:pPr algn="ctr" fontAlgn="b"/>
                      <a:r>
                        <a:rPr lang="id-ID" sz="1600" b="0" i="0" u="none" strike="noStrike" dirty="0" smtClean="0">
                          <a:solidFill>
                            <a:srgbClr val="000000"/>
                          </a:solidFill>
                          <a:latin typeface="Calibri"/>
                        </a:rPr>
                        <a:t>11</a:t>
                      </a:r>
                      <a:endParaRPr lang="id-ID" sz="1600" b="0" i="0" u="none" strike="noStrike" dirty="0">
                        <a:solidFill>
                          <a:srgbClr val="000000"/>
                        </a:solidFill>
                        <a:latin typeface="Calibri"/>
                      </a:endParaRPr>
                    </a:p>
                  </a:txBody>
                  <a:tcPr marL="9525" marR="9525" marT="9525" marB="0" anchor="b"/>
                </a:tc>
                <a:tc>
                  <a:txBody>
                    <a:bodyPr/>
                    <a:lstStyle/>
                    <a:p>
                      <a:pPr algn="ctr" fontAlgn="b"/>
                      <a:r>
                        <a:rPr lang="id-ID" sz="1600" b="0" i="0" u="none" strike="noStrike" dirty="0">
                          <a:solidFill>
                            <a:srgbClr val="000000"/>
                          </a:solidFill>
                          <a:latin typeface="Calibri"/>
                        </a:rPr>
                        <a:t>1,0000</a:t>
                      </a:r>
                    </a:p>
                  </a:txBody>
                  <a:tcPr marL="9525" marR="9525" marT="9525" marB="0" anchor="b"/>
                </a:tc>
                <a:tc>
                  <a:txBody>
                    <a:bodyPr/>
                    <a:lstStyle/>
                    <a:p>
                      <a:pPr algn="ctr" fontAlgn="b"/>
                      <a:r>
                        <a:rPr lang="id-ID" sz="1600" b="0" i="0" u="none" strike="noStrike" dirty="0">
                          <a:solidFill>
                            <a:srgbClr val="000000"/>
                          </a:solidFill>
                          <a:latin typeface="Calibri"/>
                        </a:rPr>
                        <a:t>2,1</a:t>
                      </a:r>
                    </a:p>
                  </a:txBody>
                  <a:tcPr marL="9525" marR="9525" marT="9525" marB="0" anchor="b"/>
                </a:tc>
                <a:tc>
                  <a:txBody>
                    <a:bodyPr/>
                    <a:lstStyle/>
                    <a:p>
                      <a:pPr algn="ctr" fontAlgn="b"/>
                      <a:r>
                        <a:rPr lang="id-ID" sz="1600" b="0" i="0" u="none" strike="noStrike" dirty="0">
                          <a:solidFill>
                            <a:srgbClr val="000000"/>
                          </a:solidFill>
                          <a:latin typeface="Calibri"/>
                        </a:rPr>
                        <a:t>0,9821</a:t>
                      </a:r>
                    </a:p>
                  </a:txBody>
                  <a:tcPr marL="9525" marR="9525" marT="9525" marB="0" anchor="b"/>
                </a:tc>
                <a:tc>
                  <a:txBody>
                    <a:bodyPr/>
                    <a:lstStyle/>
                    <a:p>
                      <a:pPr algn="ctr" fontAlgn="b"/>
                      <a:r>
                        <a:rPr lang="id-ID" sz="1600" b="0" i="0" u="none" strike="noStrike" dirty="0">
                          <a:solidFill>
                            <a:srgbClr val="000000"/>
                          </a:solidFill>
                          <a:latin typeface="Calibri"/>
                        </a:rPr>
                        <a:t>0,0179</a:t>
                      </a:r>
                    </a:p>
                  </a:txBody>
                  <a:tcPr marL="9525" marR="9525" marT="9525" marB="0" anchor="b"/>
                </a:tc>
              </a:tr>
            </a:tbl>
          </a:graphicData>
        </a:graphic>
      </p:graphicFrame>
      <p:sp>
        <p:nvSpPr>
          <p:cNvPr id="7" name="Title 1"/>
          <p:cNvSpPr txBox="1">
            <a:spLocks/>
          </p:cNvSpPr>
          <p:nvPr/>
        </p:nvSpPr>
        <p:spPr>
          <a:xfrm>
            <a:off x="7143768" y="1000108"/>
            <a:ext cx="1643074" cy="5429288"/>
          </a:xfrm>
          <a:prstGeom prst="rect">
            <a:avLst/>
          </a:prstGeom>
        </p:spPr>
        <p:txBody>
          <a:bodyPr vert="horz" lIns="0" rIns="0" bIns="0" anchor="b">
            <a:normAutofit fontScale="975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id-ID" sz="1600" dirty="0" smtClean="0">
                <a:solidFill>
                  <a:schemeClr val="tx2"/>
                </a:solidFill>
                <a:latin typeface="Times New Roman" pitchFamily="18" charset="0"/>
                <a:ea typeface="+mj-ea"/>
                <a:cs typeface="Times New Roman" pitchFamily="18" charset="0"/>
              </a:rPr>
              <a:t> </a:t>
            </a:r>
            <a:r>
              <a:rPr lang="el-GR" dirty="0" smtClean="0">
                <a:solidFill>
                  <a:schemeClr val="tx2"/>
                </a:solidFill>
                <a:latin typeface="Times New Roman" pitchFamily="18" charset="0"/>
                <a:ea typeface="+mj-ea"/>
                <a:cs typeface="Times New Roman" pitchFamily="18" charset="0"/>
              </a:rPr>
              <a:t>α</a:t>
            </a:r>
            <a:r>
              <a:rPr lang="id-ID" dirty="0" smtClean="0">
                <a:solidFill>
                  <a:schemeClr val="tx2"/>
                </a:solidFill>
                <a:latin typeface="Times New Roman" pitchFamily="18" charset="0"/>
                <a:ea typeface="+mj-ea"/>
                <a:cs typeface="Times New Roman" pitchFamily="18" charset="0"/>
              </a:rPr>
              <a:t> </a:t>
            </a:r>
            <a:r>
              <a:rPr kumimoji="0" lang="id-ID"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0.1</a:t>
            </a:r>
          </a:p>
          <a:p>
            <a:pPr lvl="0" algn="just">
              <a:spcBef>
                <a:spcPct val="0"/>
              </a:spcBef>
            </a:pPr>
            <a:r>
              <a:rPr lang="id-ID" dirty="0" smtClean="0">
                <a:solidFill>
                  <a:schemeClr val="tx2"/>
                </a:solidFill>
                <a:latin typeface="Times New Roman" pitchFamily="18" charset="0"/>
                <a:ea typeface="+mj-ea"/>
                <a:cs typeface="Times New Roman" pitchFamily="18" charset="0"/>
              </a:rPr>
              <a:t>D </a:t>
            </a:r>
            <a:r>
              <a:rPr lang="el-GR" dirty="0" smtClean="0">
                <a:solidFill>
                  <a:schemeClr val="tx2"/>
                </a:solidFill>
                <a:latin typeface="Times New Roman" pitchFamily="18" charset="0"/>
                <a:cs typeface="Times New Roman" pitchFamily="18" charset="0"/>
              </a:rPr>
              <a:t>α</a:t>
            </a:r>
            <a:r>
              <a:rPr lang="id-ID" dirty="0" smtClean="0">
                <a:solidFill>
                  <a:schemeClr val="tx2"/>
                </a:solidFill>
                <a:latin typeface="Times New Roman" pitchFamily="18" charset="0"/>
                <a:cs typeface="Times New Roman" pitchFamily="18" charset="0"/>
              </a:rPr>
              <a:t> = D 0,05 = 0,39</a:t>
            </a:r>
          </a:p>
          <a:p>
            <a:pPr lvl="0" algn="just">
              <a:spcBef>
                <a:spcPct val="0"/>
              </a:spcBef>
            </a:pPr>
            <a:endParaRPr kumimoji="0" lang="id-ID"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a:p>
            <a:pPr algn="just">
              <a:spcBef>
                <a:spcPct val="0"/>
              </a:spcBef>
            </a:pPr>
            <a:r>
              <a:rPr lang="id-ID" dirty="0" smtClean="0">
                <a:solidFill>
                  <a:schemeClr val="tx2"/>
                </a:solidFill>
                <a:latin typeface="Times New Roman" pitchFamily="18" charset="0"/>
                <a:ea typeface="+mj-ea"/>
                <a:cs typeface="Times New Roman" pitchFamily="18" charset="0"/>
              </a:rPr>
              <a:t>D maks = </a:t>
            </a:r>
            <a:r>
              <a:rPr lang="id-ID" dirty="0" smtClean="0">
                <a:solidFill>
                  <a:srgbClr val="000000"/>
                </a:solidFill>
                <a:latin typeface="Calibri"/>
              </a:rPr>
              <a:t>0,1795 &lt; </a:t>
            </a:r>
            <a:r>
              <a:rPr lang="id-ID" dirty="0" smtClean="0">
                <a:solidFill>
                  <a:schemeClr val="tx2"/>
                </a:solidFill>
                <a:latin typeface="Times New Roman" pitchFamily="18" charset="0"/>
                <a:cs typeface="Times New Roman" pitchFamily="18" charset="0"/>
              </a:rPr>
              <a:t>D </a:t>
            </a:r>
            <a:r>
              <a:rPr lang="el-GR" dirty="0" smtClean="0">
                <a:solidFill>
                  <a:schemeClr val="tx2"/>
                </a:solidFill>
                <a:latin typeface="Times New Roman" pitchFamily="18" charset="0"/>
                <a:cs typeface="Times New Roman" pitchFamily="18" charset="0"/>
              </a:rPr>
              <a:t>α</a:t>
            </a:r>
            <a:r>
              <a:rPr lang="id-ID" dirty="0" smtClean="0">
                <a:solidFill>
                  <a:schemeClr val="tx2"/>
                </a:solidFill>
                <a:latin typeface="Times New Roman" pitchFamily="18" charset="0"/>
                <a:cs typeface="Times New Roman" pitchFamily="18" charset="0"/>
              </a:rPr>
              <a:t>  = 0,39</a:t>
            </a:r>
          </a:p>
          <a:p>
            <a:pPr algn="just">
              <a:spcBef>
                <a:spcPct val="0"/>
              </a:spcBef>
            </a:pPr>
            <a:r>
              <a:rPr lang="id-ID" dirty="0" smtClean="0">
                <a:solidFill>
                  <a:schemeClr val="tx2"/>
                </a:solidFill>
                <a:latin typeface="Times New Roman" pitchFamily="18" charset="0"/>
                <a:cs typeface="Times New Roman" pitchFamily="18" charset="0"/>
              </a:rPr>
              <a:t>Maka Hipotesis nihil diterima artinya bahwa keterlambatan pesawat di pelabuhan X adalah normal</a:t>
            </a:r>
            <a:endParaRPr lang="id-ID" dirty="0" smtClean="0">
              <a:solidFill>
                <a:srgbClr val="000000"/>
              </a:solidFill>
              <a:latin typeface="Calibri"/>
            </a:endParaRPr>
          </a:p>
          <a:p>
            <a:pPr lvl="0" algn="just">
              <a:spcBef>
                <a:spcPct val="0"/>
              </a:spcBef>
            </a:pPr>
            <a:endParaRPr kumimoji="0" lang="id-ID" b="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id-ID" sz="5000" b="0" i="0" u="none" strike="noStrike" kern="1200" cap="none" spc="0" normalizeH="0" baseline="0" noProof="0" dirty="0" smtClean="0">
                <a:ln>
                  <a:noFill/>
                </a:ln>
                <a:solidFill>
                  <a:schemeClr val="tx2"/>
                </a:solidFill>
                <a:effectLst/>
                <a:uLnTx/>
                <a:uFillTx/>
                <a:latin typeface="+mj-lt"/>
                <a:ea typeface="+mj-ea"/>
                <a:cs typeface="+mj-cs"/>
              </a:rPr>
              <a:t/>
            </a:r>
            <a:br>
              <a:rPr kumimoji="0" lang="id-ID" sz="5000" b="0" i="0" u="none" strike="noStrike" kern="1200" cap="none" spc="0" normalizeH="0" baseline="0" noProof="0" dirty="0" smtClean="0">
                <a:ln>
                  <a:noFill/>
                </a:ln>
                <a:solidFill>
                  <a:schemeClr val="tx2"/>
                </a:solidFill>
                <a:effectLst/>
                <a:uLnTx/>
                <a:uFillTx/>
                <a:latin typeface="+mj-lt"/>
                <a:ea typeface="+mj-ea"/>
                <a:cs typeface="+mj-cs"/>
              </a:rPr>
            </a:br>
            <a:endParaRPr kumimoji="0" lang="id-ID"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Diberikan</a:t>
            </a:r>
            <a:r>
              <a:rPr lang="en-US" dirty="0" smtClean="0"/>
              <a:t> </a:t>
            </a:r>
            <a:r>
              <a:rPr lang="en-US" dirty="0"/>
              <a:t>data </a:t>
            </a:r>
            <a:r>
              <a:rPr lang="en-US" dirty="0" err="1"/>
              <a:t>berikut</a:t>
            </a:r>
            <a:r>
              <a:rPr lang="en-US" dirty="0"/>
              <a:t> </a:t>
            </a:r>
            <a:r>
              <a:rPr lang="en-US" dirty="0" smtClean="0"/>
              <a:t>:</a:t>
            </a:r>
          </a:p>
          <a:p>
            <a:pPr marL="0" indent="0">
              <a:buNone/>
            </a:pPr>
            <a:endParaRPr lang="en-US" dirty="0"/>
          </a:p>
          <a:p>
            <a:pPr marL="0" indent="0">
              <a:buNone/>
            </a:pPr>
            <a:r>
              <a:rPr lang="en-US" dirty="0" smtClean="0"/>
              <a:t>73.9     </a:t>
            </a:r>
            <a:r>
              <a:rPr lang="en-US" dirty="0"/>
              <a:t>74.2      74.6     74.7      75.4      76.0      76.0      76.0      76.5      76.6      76.9      77.3     77.4      77.7,</a:t>
            </a:r>
          </a:p>
          <a:p>
            <a:pPr marL="0" indent="0">
              <a:buNone/>
            </a:pPr>
            <a:r>
              <a:rPr lang="en-US" dirty="0" err="1" smtClean="0"/>
              <a:t>apakah</a:t>
            </a:r>
            <a:r>
              <a:rPr lang="en-US" dirty="0" smtClean="0"/>
              <a:t> </a:t>
            </a:r>
            <a:r>
              <a:rPr lang="en-US" dirty="0" err="1"/>
              <a:t>kumpulan</a:t>
            </a:r>
            <a:r>
              <a:rPr lang="en-US" dirty="0"/>
              <a:t> data </a:t>
            </a:r>
            <a:r>
              <a:rPr lang="en-US" dirty="0" err="1"/>
              <a:t>tersebut</a:t>
            </a:r>
            <a:r>
              <a:rPr lang="en-US" dirty="0"/>
              <a:t> </a:t>
            </a:r>
            <a:r>
              <a:rPr lang="en-US" dirty="0" err="1"/>
              <a:t>berasal</a:t>
            </a:r>
            <a:r>
              <a:rPr lang="en-US" dirty="0"/>
              <a:t> </a:t>
            </a:r>
            <a:r>
              <a:rPr lang="en-US" dirty="0" err="1"/>
              <a:t>dari</a:t>
            </a:r>
            <a:r>
              <a:rPr lang="en-US" dirty="0"/>
              <a:t> </a:t>
            </a:r>
            <a:r>
              <a:rPr lang="en-US" dirty="0" err="1"/>
              <a:t>distribusi</a:t>
            </a:r>
            <a:r>
              <a:rPr lang="en-US" dirty="0"/>
              <a:t> normal ? </a:t>
            </a:r>
            <a:r>
              <a:rPr lang="en-US" dirty="0" err="1"/>
              <a:t>lakukan</a:t>
            </a:r>
            <a:r>
              <a:rPr lang="en-US" dirty="0"/>
              <a:t> </a:t>
            </a:r>
            <a:r>
              <a:rPr lang="en-US" dirty="0" err="1"/>
              <a:t>uji</a:t>
            </a:r>
            <a:r>
              <a:rPr lang="en-US" dirty="0"/>
              <a:t> </a:t>
            </a:r>
            <a:r>
              <a:rPr lang="en-US" dirty="0" err="1"/>
              <a:t>kolmogorov</a:t>
            </a:r>
            <a:r>
              <a:rPr lang="en-US" dirty="0"/>
              <a:t> </a:t>
            </a:r>
            <a:r>
              <a:rPr lang="en-US" dirty="0" err="1"/>
              <a:t>smirnov</a:t>
            </a:r>
            <a:r>
              <a:rPr lang="en-US" dirty="0"/>
              <a:t> </a:t>
            </a:r>
            <a:r>
              <a:rPr lang="en-US" dirty="0" err="1"/>
              <a:t>dengan</a:t>
            </a:r>
            <a:r>
              <a:rPr lang="en-US" dirty="0"/>
              <a:t> α = 0.05</a:t>
            </a:r>
          </a:p>
          <a:p>
            <a:pPr marL="0" indent="0">
              <a:buNone/>
            </a:pPr>
            <a:endParaRPr lang="en-US" dirty="0"/>
          </a:p>
        </p:txBody>
      </p:sp>
    </p:spTree>
    <p:extLst>
      <p:ext uri="{BB962C8B-B14F-4D97-AF65-F5344CB8AC3E}">
        <p14:creationId xmlns:p14="http://schemas.microsoft.com/office/powerpoint/2010/main" xmlns="" val="2372761051"/>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PENYELESAIAN :</a:t>
            </a:r>
            <a:endParaRPr lang="en-US" dirty="0"/>
          </a:p>
        </p:txBody>
      </p:sp>
      <p:sp>
        <p:nvSpPr>
          <p:cNvPr id="3" name="Content Placeholder 2"/>
          <p:cNvSpPr>
            <a:spLocks noGrp="1"/>
          </p:cNvSpPr>
          <p:nvPr>
            <p:ph idx="1"/>
          </p:nvPr>
        </p:nvSpPr>
        <p:spPr/>
        <p:txBody>
          <a:bodyPr>
            <a:normAutofit lnSpcReduction="10000"/>
          </a:bodyPr>
          <a:lstStyle/>
          <a:p>
            <a:r>
              <a:rPr lang="pt-BR" dirty="0" smtClean="0"/>
              <a:t>H</a:t>
            </a:r>
            <a:r>
              <a:rPr lang="pt-BR" baseline="-25000" dirty="0" smtClean="0"/>
              <a:t>0</a:t>
            </a:r>
            <a:r>
              <a:rPr lang="pt-BR" dirty="0" smtClean="0"/>
              <a:t> </a:t>
            </a:r>
            <a:r>
              <a:rPr lang="pt-BR" dirty="0"/>
              <a:t>: data sampel berasal dari distribusi normal</a:t>
            </a:r>
            <a:endParaRPr lang="en-US" dirty="0"/>
          </a:p>
          <a:p>
            <a:r>
              <a:rPr lang="en-US" dirty="0"/>
              <a:t>H</a:t>
            </a:r>
            <a:r>
              <a:rPr lang="en-US" baseline="-25000" dirty="0"/>
              <a:t>1</a:t>
            </a:r>
            <a:r>
              <a:rPr lang="en-US" dirty="0"/>
              <a:t> : data </a:t>
            </a:r>
            <a:r>
              <a:rPr lang="en-US" dirty="0" err="1"/>
              <a:t>sampel</a:t>
            </a:r>
            <a:r>
              <a:rPr lang="en-US" dirty="0"/>
              <a:t>  </a:t>
            </a:r>
            <a:r>
              <a:rPr lang="en-US" dirty="0" err="1"/>
              <a:t>tidak</a:t>
            </a:r>
            <a:r>
              <a:rPr lang="en-US" dirty="0"/>
              <a:t> </a:t>
            </a:r>
            <a:r>
              <a:rPr lang="en-US" dirty="0" err="1"/>
              <a:t>berasal</a:t>
            </a:r>
            <a:r>
              <a:rPr lang="en-US" dirty="0"/>
              <a:t> </a:t>
            </a:r>
            <a:r>
              <a:rPr lang="en-US" dirty="0" err="1"/>
              <a:t>dari</a:t>
            </a:r>
            <a:r>
              <a:rPr lang="en-US" dirty="0"/>
              <a:t> </a:t>
            </a:r>
            <a:r>
              <a:rPr lang="en-US" dirty="0" err="1"/>
              <a:t>distribusi</a:t>
            </a:r>
            <a:r>
              <a:rPr lang="en-US" dirty="0"/>
              <a:t> normal</a:t>
            </a:r>
          </a:p>
          <a:p>
            <a:pPr marL="0" indent="0">
              <a:buNone/>
            </a:pPr>
            <a:endParaRPr lang="en-US" dirty="0"/>
          </a:p>
          <a:p>
            <a:r>
              <a:rPr lang="en-US" b="1" dirty="0"/>
              <a:t>STATISTIK UJI : </a:t>
            </a:r>
            <a:endParaRPr lang="en-US" dirty="0"/>
          </a:p>
          <a:p>
            <a:endParaRPr lang="en-US" b="1" dirty="0" smtClean="0"/>
          </a:p>
          <a:p>
            <a:r>
              <a:rPr lang="en-US" b="1" dirty="0" smtClean="0"/>
              <a:t>DAERAH </a:t>
            </a:r>
            <a:r>
              <a:rPr lang="en-US" b="1" dirty="0"/>
              <a:t>KRITIS : </a:t>
            </a:r>
            <a:r>
              <a:rPr lang="en-US" dirty="0" err="1"/>
              <a:t>tolak</a:t>
            </a:r>
            <a:r>
              <a:rPr lang="en-US" dirty="0"/>
              <a:t> Ho </a:t>
            </a:r>
            <a:r>
              <a:rPr lang="en-US" dirty="0" err="1"/>
              <a:t>jika</a:t>
            </a:r>
            <a:r>
              <a:rPr lang="en-US" dirty="0"/>
              <a:t> D &gt; D</a:t>
            </a:r>
            <a:r>
              <a:rPr lang="en-US" baseline="-25000" dirty="0"/>
              <a:t>α</a:t>
            </a:r>
            <a:endParaRPr lang="en-US" dirty="0"/>
          </a:p>
          <a:p>
            <a:pPr marL="0" indent="0">
              <a:buNone/>
            </a:pPr>
            <a:endParaRPr lang="en-US" dirty="0"/>
          </a:p>
          <a:p>
            <a:pPr marL="0" indent="0">
              <a:buNone/>
            </a:pPr>
            <a:r>
              <a:rPr lang="en-US" dirty="0" err="1"/>
              <a:t>Untuk</a:t>
            </a:r>
            <a:r>
              <a:rPr lang="en-US" dirty="0"/>
              <a:t>  </a:t>
            </a:r>
            <a:r>
              <a:rPr lang="fi-FI" dirty="0"/>
              <a:t>α</a:t>
            </a:r>
            <a:r>
              <a:rPr lang="en-US" dirty="0"/>
              <a:t> = 0,05  </a:t>
            </a:r>
            <a:r>
              <a:rPr lang="en-US" dirty="0" err="1"/>
              <a:t>dan</a:t>
            </a:r>
            <a:r>
              <a:rPr lang="en-US" dirty="0"/>
              <a:t> </a:t>
            </a:r>
            <a:r>
              <a:rPr lang="en-US" dirty="0" err="1"/>
              <a:t>derajat</a:t>
            </a:r>
            <a:r>
              <a:rPr lang="en-US" dirty="0"/>
              <a:t> </a:t>
            </a:r>
            <a:r>
              <a:rPr lang="en-US" dirty="0" err="1"/>
              <a:t>bebas</a:t>
            </a:r>
            <a:r>
              <a:rPr lang="en-US" dirty="0"/>
              <a:t> = n = 14 </a:t>
            </a:r>
            <a:r>
              <a:rPr lang="en-US" dirty="0" err="1"/>
              <a:t>maka</a:t>
            </a:r>
            <a:r>
              <a:rPr lang="en-US" dirty="0"/>
              <a:t> </a:t>
            </a:r>
            <a:r>
              <a:rPr lang="en-US" dirty="0" err="1"/>
              <a:t>dari</a:t>
            </a:r>
            <a:r>
              <a:rPr lang="en-US" dirty="0"/>
              <a:t> </a:t>
            </a:r>
            <a:r>
              <a:rPr lang="en-US" dirty="0" err="1"/>
              <a:t>tabel</a:t>
            </a:r>
            <a:r>
              <a:rPr lang="en-US" dirty="0"/>
              <a:t> Kolmogorov Smirnov </a:t>
            </a:r>
            <a:r>
              <a:rPr lang="en-US" dirty="0" err="1"/>
              <a:t>diperoleh</a:t>
            </a:r>
            <a:r>
              <a:rPr lang="en-US" dirty="0"/>
              <a:t> </a:t>
            </a:r>
            <a:r>
              <a:rPr lang="en-US" dirty="0" err="1"/>
              <a:t>nilai</a:t>
            </a:r>
            <a:r>
              <a:rPr lang="en-US" dirty="0"/>
              <a:t> D</a:t>
            </a:r>
            <a:r>
              <a:rPr lang="en-US" baseline="-25000" dirty="0"/>
              <a:t>0,05 ; 14</a:t>
            </a:r>
            <a:r>
              <a:rPr lang="en-US" dirty="0"/>
              <a:t> = 0,314.</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1268186623"/>
              </p:ext>
            </p:extLst>
          </p:nvPr>
        </p:nvGraphicFramePr>
        <p:xfrm>
          <a:off x="3200400" y="2895600"/>
          <a:ext cx="3810000" cy="692150"/>
        </p:xfrm>
        <a:graphic>
          <a:graphicData uri="http://schemas.openxmlformats.org/presentationml/2006/ole">
            <p:oleObj spid="_x0000_s1026" name="Equation" r:id="rId3" imgW="1409400" imgH="317160" progId="Equation.3">
              <p:embed/>
            </p:oleObj>
          </a:graphicData>
        </a:graphic>
      </p:graphicFrame>
    </p:spTree>
    <p:extLst>
      <p:ext uri="{BB962C8B-B14F-4D97-AF65-F5344CB8AC3E}">
        <p14:creationId xmlns:p14="http://schemas.microsoft.com/office/powerpoint/2010/main" xmlns="" val="134589243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839200" cy="1143000"/>
          </a:xfrm>
        </p:spPr>
        <p:txBody>
          <a:bodyPr>
            <a:normAutofit fontScale="90000"/>
          </a:bodyPr>
          <a:lstStyle/>
          <a:p>
            <a:r>
              <a:rPr lang="en-US" sz="3600" b="1" dirty="0" err="1"/>
              <a:t>Tabel</a:t>
            </a:r>
            <a:r>
              <a:rPr lang="en-US" sz="3600" b="1" dirty="0"/>
              <a:t> </a:t>
            </a:r>
            <a:r>
              <a:rPr lang="en-US" sz="3600" b="1" dirty="0" smtClean="0"/>
              <a:t>1</a:t>
            </a:r>
            <a:r>
              <a:rPr lang="en-US" sz="3600" b="1" dirty="0"/>
              <a:t>.</a:t>
            </a:r>
            <a:r>
              <a:rPr lang="en-US" sz="3600" dirty="0"/>
              <a:t> </a:t>
            </a:r>
            <a:r>
              <a:rPr lang="en-US" sz="3600" dirty="0" err="1"/>
              <a:t>Perhitungan</a:t>
            </a:r>
            <a:r>
              <a:rPr lang="en-US" sz="3600" dirty="0"/>
              <a:t> </a:t>
            </a:r>
            <a:r>
              <a:rPr lang="en-US" sz="3600" dirty="0" err="1"/>
              <a:t>Uji</a:t>
            </a:r>
            <a:r>
              <a:rPr lang="en-US" sz="3600" dirty="0"/>
              <a:t> Kolmogorov Smirnov</a:t>
            </a:r>
            <a:r>
              <a:rPr lang="en-US" dirty="0"/>
              <a:t/>
            </a:r>
            <a:br>
              <a:rPr lang="en-US" dirty="0"/>
            </a:br>
            <a:endParaRPr lang="en-US" dirty="0"/>
          </a:p>
        </p:txBody>
      </p:sp>
      <p:pic>
        <p:nvPicPr>
          <p:cNvPr id="5123"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4898" t="38885" r="24732" b="14936"/>
          <a:stretch/>
        </p:blipFill>
        <p:spPr bwMode="auto">
          <a:xfrm>
            <a:off x="628650" y="1772816"/>
            <a:ext cx="7677150"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70633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123"/>
                                        </p:tgtEl>
                                        <p:attrNameLst>
                                          <p:attrName>style.visibility</p:attrName>
                                        </p:attrNameLst>
                                      </p:cBhvr>
                                      <p:to>
                                        <p:strVal val="visible"/>
                                      </p:to>
                                    </p:set>
                                    <p:animEffect transition="in" filter="circle(in)">
                                      <p:cBhvr>
                                        <p:cTn id="25"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0000"/>
                </a:solidFill>
              </a:rPr>
              <a:t>Perhitungan</a:t>
            </a:r>
            <a:r>
              <a:rPr lang="en-US" dirty="0">
                <a:solidFill>
                  <a:srgbClr val="FF0000"/>
                </a:solidFill>
              </a:rPr>
              <a:t> </a:t>
            </a:r>
          </a:p>
        </p:txBody>
      </p:sp>
      <p:sp>
        <p:nvSpPr>
          <p:cNvPr id="3" name="Content Placeholder 2"/>
          <p:cNvSpPr>
            <a:spLocks noGrp="1"/>
          </p:cNvSpPr>
          <p:nvPr>
            <p:ph idx="1"/>
          </p:nvPr>
        </p:nvSpPr>
        <p:spPr>
          <a:xfrm>
            <a:off x="152400" y="1600200"/>
            <a:ext cx="9144000" cy="4525963"/>
          </a:xfrm>
        </p:spPr>
        <p:txBody>
          <a:bodyPr>
            <a:normAutofit/>
          </a:bodyPr>
          <a:lstStyle/>
          <a:p>
            <a:pPr marL="0" indent="0">
              <a:buNone/>
            </a:pPr>
            <a:r>
              <a:rPr lang="it-IT" dirty="0" smtClean="0">
                <a:solidFill>
                  <a:srgbClr val="FF0000"/>
                </a:solidFill>
              </a:rPr>
              <a:t>Dari </a:t>
            </a:r>
            <a:r>
              <a:rPr lang="it-IT" dirty="0">
                <a:solidFill>
                  <a:srgbClr val="FF0000"/>
                </a:solidFill>
              </a:rPr>
              <a:t>data diperoleh = 75.943 dan s = 1.227</a:t>
            </a:r>
            <a:endParaRPr lang="en-US" dirty="0">
              <a:solidFill>
                <a:srgbClr val="FF0000"/>
              </a:solidFill>
            </a:endParaRPr>
          </a:p>
          <a:p>
            <a:pPr marL="0" indent="0">
              <a:buNone/>
            </a:pPr>
            <a:r>
              <a:rPr lang="it-IT" dirty="0">
                <a:solidFill>
                  <a:srgbClr val="FF0000"/>
                </a:solidFill>
              </a:rPr>
              <a:t>Berdasarkan perhitungan pada Tabel 2.1. , t</a:t>
            </a:r>
            <a:r>
              <a:rPr lang="fi-FI" dirty="0">
                <a:solidFill>
                  <a:srgbClr val="FF0000"/>
                </a:solidFill>
              </a:rPr>
              <a:t>ernyata selisih maksimum diberikan </a:t>
            </a:r>
            <a:r>
              <a:rPr lang="fi-FI" dirty="0" smtClean="0">
                <a:solidFill>
                  <a:srgbClr val="FF0000"/>
                </a:solidFill>
              </a:rPr>
              <a:t> </a:t>
            </a:r>
            <a:r>
              <a:rPr lang="fi-FI" dirty="0">
                <a:solidFill>
                  <a:srgbClr val="FF0000"/>
                </a:solidFill>
              </a:rPr>
              <a:t>dengan nilai </a:t>
            </a:r>
            <a:endParaRPr lang="fi-FI" dirty="0" smtClean="0">
              <a:solidFill>
                <a:srgbClr val="FF0000"/>
              </a:solidFill>
            </a:endParaRPr>
          </a:p>
          <a:p>
            <a:pPr marL="0" indent="0">
              <a:buNone/>
            </a:pPr>
            <a:endParaRPr lang="en-US" dirty="0">
              <a:solidFill>
                <a:schemeClr val="bg1"/>
              </a:solidFill>
            </a:endParaRPr>
          </a:p>
          <a:p>
            <a:endParaRPr lang="en-US" dirty="0">
              <a:solidFill>
                <a:schemeClr val="bg1"/>
              </a:solidFill>
            </a:endParaRPr>
          </a:p>
          <a:p>
            <a:endParaRPr lang="en-US" dirty="0">
              <a:solidFill>
                <a:schemeClr val="bg1"/>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xmlns="" val="2540574616"/>
              </p:ext>
            </p:extLst>
          </p:nvPr>
        </p:nvGraphicFramePr>
        <p:xfrm>
          <a:off x="533400" y="4038600"/>
          <a:ext cx="8229601" cy="914400"/>
        </p:xfrm>
        <a:graphic>
          <a:graphicData uri="http://schemas.openxmlformats.org/presentationml/2006/ole">
            <p:oleObj spid="_x0000_s2050" name="Equation" r:id="rId3" imgW="3124080" imgH="317160" progId="Equation.3">
              <p:embed/>
            </p:oleObj>
          </a:graphicData>
        </a:graphic>
      </p:graphicFrame>
    </p:spTree>
    <p:extLst>
      <p:ext uri="{BB962C8B-B14F-4D97-AF65-F5344CB8AC3E}">
        <p14:creationId xmlns:p14="http://schemas.microsoft.com/office/powerpoint/2010/main" xmlns="" val="99309487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547</TotalTime>
  <Words>872</Words>
  <Application>Microsoft Office PowerPoint</Application>
  <PresentationFormat>On-screen Show (4:3)</PresentationFormat>
  <Paragraphs>244</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Flow</vt:lpstr>
      <vt:lpstr>Equation</vt:lpstr>
      <vt:lpstr>UJI KOLMOGOROV SMIRNOV </vt:lpstr>
      <vt:lpstr>Slide 2</vt:lpstr>
      <vt:lpstr>Slide 3</vt:lpstr>
      <vt:lpstr>Slide 4</vt:lpstr>
      <vt:lpstr>Slide 5</vt:lpstr>
      <vt:lpstr>CONTOH</vt:lpstr>
      <vt:lpstr>PENYELESAIAN :</vt:lpstr>
      <vt:lpstr>Tabel 1. Perhitungan Uji Kolmogorov Smirnov </vt:lpstr>
      <vt:lpstr>Perhitungan </vt:lpstr>
      <vt:lpstr>Perhitungan(lanjutan..)</vt:lpstr>
      <vt:lpstr>KESIMPULAN</vt:lpstr>
      <vt:lpstr>Slide 12</vt:lpstr>
      <vt:lpstr>Slide 13</vt:lpstr>
      <vt:lpstr>Slide 14</vt:lpstr>
      <vt:lpstr>Slide 15</vt:lpstr>
      <vt:lpstr>Slide 16</vt:lpstr>
      <vt:lpstr>Slide 17</vt:lpstr>
      <vt:lpstr>Latihan 2 Penelitian utk membandingkan  produktivitas operator mesin cnc lulusan smk mesin dan SMU IPA. Pengamatan  dlkk pd sampel yg dipilih  scr random. Utk llsn SMK (A) 15 org dan llsn SMU (B) 17 org. Produktivitas kerja diukur berdasarkan produktivitas rata – rata / bulan. Data hsl penelitian adalah sbb :</vt:lpstr>
      <vt:lpstr>Latihan 3 : jml mangkir kerja dalam hari slm suatu periode  ttt yg diamati dari sampel pekerja laki – laki dan wanita adalah sbb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45</cp:revision>
  <dcterms:created xsi:type="dcterms:W3CDTF">2011-11-01T10:56:40Z</dcterms:created>
  <dcterms:modified xsi:type="dcterms:W3CDTF">2017-10-02T04:59:36Z</dcterms:modified>
</cp:coreProperties>
</file>